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076137050" r:id="rId12"/>
    <p:sldId id="2076137063" r:id="rId13"/>
    <p:sldId id="268" r:id="rId14"/>
    <p:sldId id="266" r:id="rId15"/>
    <p:sldId id="267" r:id="rId16"/>
    <p:sldId id="2076137062" r:id="rId17"/>
    <p:sldId id="269" r:id="rId18"/>
    <p:sldId id="270" r:id="rId19"/>
    <p:sldId id="271" r:id="rId20"/>
    <p:sldId id="272" r:id="rId21"/>
  </p:sldIdLst>
  <p:sldSz cx="9144000" cy="5143500" type="screen16x9"/>
  <p:notesSz cx="6858000" cy="9144000"/>
  <p:embeddedFontLst>
    <p:embeddedFont>
      <p:font typeface="Oracle Sans Light" panose="020B0403020204020204" pitchFamily="34" charset="0"/>
      <p:regular r:id="rId23"/>
      <p:italic r:id="rId24"/>
    </p:embeddedFont>
    <p:embeddedFont>
      <p:font typeface="Oracle Sans Regular" panose="020B0503020204020204" pitchFamily="34" charset="0"/>
      <p:regular r:id="rId25"/>
      <p:bold r:id="rId26"/>
      <p:italic r:id="rId27"/>
      <p:boldItalic r:id="rId28"/>
    </p:embeddedFont>
    <p:embeddedFont>
      <p:font typeface="Oracle Sans Tab" panose="020B050302020402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37606"/>
  </p:normalViewPr>
  <p:slideViewPr>
    <p:cSldViewPr snapToGrid="0">
      <p:cViewPr varScale="1">
        <p:scale>
          <a:sx n="56" d="100"/>
          <a:sy n="56" d="100"/>
        </p:scale>
        <p:origin x="314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mmunity.oracle.com/ou/"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jb.gg/academy/java_in_educa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cp.org/en/participation/JUG_lis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ware.nasa.gov/featuredsoftware/maestr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Java for new or junior or younger developers</a:t>
            </a:r>
          </a:p>
          <a:p>
            <a:pPr marL="0" lvl="0" indent="0" algn="l" rtl="0">
              <a:spcBef>
                <a:spcPts val="0"/>
              </a:spcBef>
              <a:spcAft>
                <a:spcPts val="0"/>
              </a:spcAft>
              <a:buNone/>
            </a:pPr>
            <a:endParaRPr lang="en" dirty="0"/>
          </a:p>
          <a:p>
            <a:pPr rtl="0"/>
            <a:r>
              <a:rPr lang="en-US" sz="1100" b="1" i="0" u="none" strike="noStrike" cap="none" dirty="0">
                <a:solidFill>
                  <a:srgbClr val="000000"/>
                </a:solidFill>
                <a:effectLst/>
                <a:latin typeface="Arial"/>
                <a:ea typeface="Arial"/>
                <a:cs typeface="Arial"/>
                <a:sym typeface="Arial"/>
              </a:rPr>
              <a:t>What is Java and why should you learn it?</a:t>
            </a:r>
            <a:endParaRPr lang="en-US" b="0" dirty="0">
              <a:effectLst/>
            </a:endParaRPr>
          </a:p>
          <a:p>
            <a:pPr rtl="0"/>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Target Audiences:</a:t>
            </a:r>
            <a:endParaRPr lang="en-US" b="0" dirty="0">
              <a:effectLst/>
            </a:endParaRPr>
          </a:p>
          <a:p>
            <a:pPr rtl="0" fontAlgn="base"/>
            <a:r>
              <a:rPr lang="en-US" sz="1100" b="0" i="0" u="none" strike="noStrike" cap="none" dirty="0">
                <a:solidFill>
                  <a:srgbClr val="000000"/>
                </a:solidFill>
                <a:effectLst/>
                <a:latin typeface="Arial"/>
                <a:ea typeface="Arial"/>
                <a:cs typeface="Arial"/>
                <a:sym typeface="Arial"/>
              </a:rPr>
              <a:t>With Programming background:</a:t>
            </a:r>
          </a:p>
          <a:p>
            <a:pPr lvl="1" rtl="0" fontAlgn="base"/>
            <a:r>
              <a:rPr lang="en-US" sz="1100" b="0" i="0" u="none" strike="noStrike" cap="none" dirty="0">
                <a:solidFill>
                  <a:srgbClr val="000000"/>
                </a:solidFill>
                <a:effectLst/>
                <a:latin typeface="Arial"/>
                <a:ea typeface="Arial"/>
                <a:cs typeface="Arial"/>
                <a:sym typeface="Arial"/>
              </a:rPr>
              <a:t>High School students, college students, new developers </a:t>
            </a:r>
          </a:p>
          <a:p>
            <a:pPr rtl="0" fontAlgn="base"/>
            <a:r>
              <a:rPr lang="en-US" sz="1100" b="0" i="0" u="none" strike="noStrike" cap="none" dirty="0">
                <a:solidFill>
                  <a:srgbClr val="000000"/>
                </a:solidFill>
                <a:effectLst/>
                <a:latin typeface="Arial"/>
                <a:ea typeface="Arial"/>
                <a:cs typeface="Arial"/>
                <a:sym typeface="Arial"/>
              </a:rPr>
              <a:t>With no CS background:</a:t>
            </a:r>
            <a:br>
              <a:rPr lang="en-US" b="0" dirty="0">
                <a:effectLst/>
              </a:rPr>
            </a:br>
            <a:br>
              <a:rPr lang="en-US" b="0" dirty="0">
                <a:effectLst/>
              </a:rPr>
            </a:br>
            <a:r>
              <a:rPr lang="en-US" sz="1100" b="1" i="0" u="none" strike="noStrike" cap="none" dirty="0">
                <a:solidFill>
                  <a:srgbClr val="000000"/>
                </a:solidFill>
                <a:effectLst/>
                <a:latin typeface="Arial"/>
                <a:ea typeface="Arial"/>
                <a:cs typeface="Arial"/>
                <a:sym typeface="Arial"/>
              </a:rPr>
              <a:t>Abstract</a:t>
            </a:r>
            <a:r>
              <a:rPr lang="en-US" sz="1100" b="0" i="0" u="none" strike="noStrike" cap="none" dirty="0">
                <a:solidFill>
                  <a:srgbClr val="000000"/>
                </a:solidFill>
                <a:effectLst/>
                <a:latin typeface="Arial"/>
                <a:ea typeface="Arial"/>
                <a:cs typeface="Arial"/>
                <a:sym typeface="Arial"/>
              </a:rPr>
              <a:t>: Did you know that Java powers the most popular websites in the world? Java is the driving force behind Wikipedia, Spotify, Google, Amazon, and many other sites. Java was created over 25 years ago, and it continues to be one of the leading programming languages. Java developers are among the world’s  most highly paid developers.</a:t>
            </a:r>
            <a:br>
              <a:rPr lang="en-US" b="0" dirty="0">
                <a:effectLst/>
              </a:rPr>
            </a:br>
            <a:r>
              <a:rPr lang="en-US" sz="1100" b="0" i="0" u="none" strike="noStrike" cap="none" dirty="0">
                <a:solidFill>
                  <a:srgbClr val="000000"/>
                </a:solidFill>
                <a:effectLst/>
                <a:latin typeface="Arial"/>
                <a:ea typeface="Arial"/>
                <a:cs typeface="Arial"/>
                <a:sym typeface="Arial"/>
              </a:rPr>
              <a:t>In this talk, we will explain what Java is, how Java solves problems in the software industry, and how Java can guide your career growth. We will also provide resources to help you learn Java and explore how you can become a certified Java developer. We will show you how to stay informed when new versions of Java are released.. We’ll tell you how  joining your local Java User Group builds your network and may eventually lead to an internship or a job. Come for Java; stay for all the fun!</a:t>
            </a:r>
            <a:br>
              <a:rPr lang="en-US" b="0" dirty="0">
                <a:effectLst/>
              </a:rPr>
            </a:br>
            <a:br>
              <a:rPr lang="en-US" b="0" dirty="0">
                <a:effectLst/>
              </a:rPr>
            </a:br>
            <a:r>
              <a:rPr lang="en-US" sz="1100" b="0" i="0" u="none" strike="noStrike" cap="none" dirty="0">
                <a:solidFill>
                  <a:srgbClr val="000000"/>
                </a:solidFill>
                <a:effectLst/>
                <a:latin typeface="Arial"/>
                <a:ea typeface="Arial"/>
                <a:cs typeface="Arial"/>
                <a:sym typeface="Arial"/>
              </a:rPr>
              <a:t>Ways to get involved :</a:t>
            </a:r>
            <a:endParaRPr lang="en-US" b="0" dirty="0">
              <a:effectLst/>
            </a:endParaRPr>
          </a:p>
          <a:p>
            <a:pPr rtl="0" fontAlgn="base"/>
            <a:r>
              <a:rPr lang="en-US" sz="1100" b="0" i="0" u="none" strike="noStrike" cap="none" dirty="0">
                <a:solidFill>
                  <a:srgbClr val="000000"/>
                </a:solidFill>
                <a:effectLst/>
                <a:latin typeface="Arial"/>
                <a:ea typeface="Arial"/>
                <a:cs typeface="Arial"/>
                <a:sym typeface="Arial"/>
              </a:rPr>
              <a:t>Join your local JUG</a:t>
            </a:r>
          </a:p>
          <a:p>
            <a:pPr rtl="0" fontAlgn="base"/>
            <a:r>
              <a:rPr lang="en-US" sz="1100" b="0" i="0" u="none" strike="noStrike" cap="none" dirty="0">
                <a:solidFill>
                  <a:srgbClr val="000000"/>
                </a:solidFill>
                <a:effectLst/>
                <a:latin typeface="Arial"/>
                <a:ea typeface="Arial"/>
                <a:cs typeface="Arial"/>
                <a:sym typeface="Arial"/>
              </a:rPr>
              <a:t>Grow your network through JUGs to get internships</a:t>
            </a:r>
          </a:p>
          <a:p>
            <a:pPr rtl="0" fontAlgn="base"/>
            <a:r>
              <a:rPr lang="en-US" sz="1100" b="0" i="0" u="none" strike="noStrike" cap="none" dirty="0">
                <a:solidFill>
                  <a:srgbClr val="000000"/>
                </a:solidFill>
                <a:effectLst/>
                <a:latin typeface="Arial"/>
                <a:ea typeface="Arial"/>
                <a:cs typeface="Arial"/>
                <a:sym typeface="Arial"/>
              </a:rPr>
              <a:t>Contribute to Open Source and learn how to work on real life projects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97d22276d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97d22276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2575" algn="l" rtl="0">
              <a:lnSpc>
                <a:spcPct val="115000"/>
              </a:lnSpc>
              <a:spcBef>
                <a:spcPts val="1200"/>
              </a:spcBef>
              <a:spcAft>
                <a:spcPts val="0"/>
              </a:spcAft>
              <a:buClr>
                <a:schemeClr val="dk1"/>
              </a:buClr>
              <a:buSzPts val="850"/>
              <a:buChar char="●"/>
            </a:pPr>
            <a:r>
              <a:rPr lang="en" sz="850">
                <a:solidFill>
                  <a:schemeClr val="dk1"/>
                </a:solidFill>
              </a:rPr>
              <a:t>Oracle Academy provides a wide range of FREE teaching resources, including curriculum, classroom learning resources, software, cloud technology, practice environments – </a:t>
            </a:r>
            <a:r>
              <a:rPr lang="en" sz="850">
                <a:solidFill>
                  <a:srgbClr val="FB0007"/>
                </a:solidFill>
              </a:rPr>
              <a:t>for accredited, degree granting educational institutions.  </a:t>
            </a:r>
            <a:endParaRPr sz="850">
              <a:solidFill>
                <a:srgbClr val="FB0007"/>
              </a:solidFill>
            </a:endParaRPr>
          </a:p>
          <a:p>
            <a:pPr marL="457200" lvl="0" indent="-282575" algn="l" rtl="0">
              <a:lnSpc>
                <a:spcPct val="115000"/>
              </a:lnSpc>
              <a:spcBef>
                <a:spcPts val="0"/>
              </a:spcBef>
              <a:spcAft>
                <a:spcPts val="0"/>
              </a:spcAft>
              <a:buClr>
                <a:schemeClr val="dk1"/>
              </a:buClr>
              <a:buSzPts val="850"/>
              <a:buChar char="●"/>
            </a:pPr>
            <a:r>
              <a:rPr lang="en" sz="850">
                <a:solidFill>
                  <a:schemeClr val="dk1"/>
                </a:solidFill>
              </a:rPr>
              <a:t>Oracle Academy focus is on educational institutions and educators at those institutions.  </a:t>
            </a:r>
            <a:endParaRPr sz="85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a:solidFill>
                  <a:schemeClr val="dk1"/>
                </a:solidFill>
              </a:rPr>
              <a:t>We do not focus directly on students  - we work directly with educators who then work with their students.</a:t>
            </a:r>
            <a:endParaRPr sz="85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a:solidFill>
                  <a:schemeClr val="dk1"/>
                </a:solidFill>
              </a:rPr>
              <a:t>IT Professionals CANNOT become a member of Oracle Academy.</a:t>
            </a:r>
            <a:endParaRPr sz="850">
              <a:solidFill>
                <a:schemeClr val="dk1"/>
              </a:solidFill>
            </a:endParaRPr>
          </a:p>
          <a:p>
            <a:pPr marL="0" lvl="0" indent="0" algn="l" rtl="0">
              <a:lnSpc>
                <a:spcPct val="115000"/>
              </a:lnSpc>
              <a:spcBef>
                <a:spcPts val="1200"/>
              </a:spcBef>
              <a:spcAft>
                <a:spcPts val="0"/>
              </a:spcAft>
              <a:buNone/>
            </a:pPr>
            <a:r>
              <a:rPr lang="en" sz="850">
                <a:solidFill>
                  <a:schemeClr val="dk1"/>
                </a:solidFill>
              </a:rPr>
              <a:t>TODO: Add a note about searching for local institutions and connect with them.</a:t>
            </a:r>
            <a:endParaRPr sz="85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Oracle Academy is “from the source”.</a:t>
            </a: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Oracle Academy, Oracle’s global philanthropic educational program, is open to educators around the world to advance technology education, skills, innovation, and diversity and inclusion. </a:t>
            </a:r>
          </a:p>
          <a:p>
            <a:pPr lvl="0"/>
            <a:endParaRPr lang="en-US" sz="1200" b="0" i="0" kern="1200">
              <a:solidFill>
                <a:schemeClr val="tx1"/>
              </a:solidFill>
              <a:effectLst/>
              <a:latin typeface="Oracle Sans Tab" panose="020B0503020204020204" pitchFamily="34" charset="0"/>
              <a:ea typeface="+mn-ea"/>
              <a:cs typeface="Oracle Sans Tab" panose="020B0503020204020204" pitchFamily="34" charset="0"/>
            </a:endParaRPr>
          </a:p>
          <a:p>
            <a:pPr lvl="0"/>
            <a:r>
              <a:rPr lang="en-US" sz="1200" b="0" i="0" kern="1200">
                <a:solidFill>
                  <a:schemeClr val="tx1"/>
                </a:solidFill>
                <a:effectLst/>
                <a:latin typeface="Oracle Sans Tab" panose="020B0503020204020204" pitchFamily="34" charset="0"/>
                <a:ea typeface="+mn-ea"/>
                <a:cs typeface="Oracle Sans Tab" panose="020B0503020204020204" pitchFamily="34" charset="0"/>
              </a:rPr>
              <a:t>The </a:t>
            </a:r>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program offers academic institutions and their educators</a:t>
            </a:r>
            <a:r>
              <a:rPr lang="en-US" sz="1200" b="1" i="0" u="sng" kern="1200" dirty="0">
                <a:solidFill>
                  <a:schemeClr val="tx1"/>
                </a:solidFill>
                <a:effectLst/>
                <a:latin typeface="Oracle Sans Tab" panose="020B0503020204020204" pitchFamily="34" charset="0"/>
                <a:ea typeface="+mn-ea"/>
                <a:cs typeface="Oracle Sans Tab" panose="020B0503020204020204" pitchFamily="34" charset="0"/>
              </a:rPr>
              <a:t> free</a:t>
            </a:r>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 teaching and learning resources―including curriculum, cloud, software, and professional development―that help them prepare students with knowledge, hands-on practice, and career-relevant skills.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398927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academy.oracle.com</a:t>
            </a:r>
            <a:r>
              <a:rPr lang="en-US" dirty="0"/>
              <a:t>/</a:t>
            </a:r>
            <a:r>
              <a:rPr lang="en-US" dirty="0" err="1"/>
              <a:t>en</a:t>
            </a:r>
            <a:r>
              <a:rPr lang="en-US" dirty="0"/>
              <a:t>/solutions-curriculum-</a:t>
            </a:r>
            <a:r>
              <a:rPr lang="en-US" dirty="0" err="1"/>
              <a:t>java.html</a:t>
            </a:r>
            <a:endParaRPr lang="en-US" dirty="0"/>
          </a:p>
        </p:txBody>
      </p:sp>
    </p:spTree>
    <p:extLst>
      <p:ext uri="{BB962C8B-B14F-4D97-AF65-F5344CB8AC3E}">
        <p14:creationId xmlns:p14="http://schemas.microsoft.com/office/powerpoint/2010/main" val="2651275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7d22276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7d22276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2575" algn="l" rtl="0">
              <a:lnSpc>
                <a:spcPct val="115000"/>
              </a:lnSpc>
              <a:spcBef>
                <a:spcPts val="1200"/>
              </a:spcBef>
              <a:spcAft>
                <a:spcPts val="0"/>
              </a:spcAft>
              <a:buClr>
                <a:schemeClr val="dk1"/>
              </a:buClr>
              <a:buSzPts val="850"/>
              <a:buChar char="●"/>
            </a:pPr>
            <a:r>
              <a:rPr lang="en" sz="850" dirty="0">
                <a:solidFill>
                  <a:schemeClr val="dk1"/>
                </a:solidFill>
              </a:rPr>
              <a:t>Oracle Academy membership/participation is for educational institutions and educators at those institutions.  </a:t>
            </a:r>
            <a:endParaRPr sz="850" dirty="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dirty="0">
                <a:solidFill>
                  <a:schemeClr val="dk1"/>
                </a:solidFill>
              </a:rPr>
              <a:t>We do not focus directly on students  - we work directly with educators who then work with their students.</a:t>
            </a:r>
            <a:endParaRPr sz="850" dirty="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dirty="0">
                <a:solidFill>
                  <a:schemeClr val="dk1"/>
                </a:solidFill>
              </a:rPr>
              <a:t>IT Professionals CANNOT become a member of Oracle Academy and cannot utilize these resources for personal or professional gain.</a:t>
            </a:r>
            <a:endParaRPr sz="850" dirty="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dirty="0">
                <a:solidFill>
                  <a:schemeClr val="dk1"/>
                </a:solidFill>
              </a:rPr>
              <a:t>The curriculum pathway highlighted on this slide is for educators to use in the classroom to teach students.</a:t>
            </a:r>
            <a:endParaRPr sz="85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85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5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chemeClr val="dk1"/>
                </a:solidFill>
              </a:rPr>
              <a:t>We do provide resources called “Workshop in a Box (yellow squares above)”.  These are “virtual” boxes that are designed for volunteers, educators, parents to utilize with students in order to help first experiences with computing fun and engaging.  These workshop in a box resources do not include training.  The public site to access these resources:</a:t>
            </a:r>
            <a:endParaRPr sz="850" u="sng" dirty="0">
              <a:solidFill>
                <a:srgbClr val="118696"/>
              </a:solidFill>
            </a:endParaRPr>
          </a:p>
          <a:p>
            <a:pPr marL="0" lvl="0" indent="0" algn="l" rtl="0">
              <a:lnSpc>
                <a:spcPct val="115000"/>
              </a:lnSpc>
              <a:spcBef>
                <a:spcPts val="0"/>
              </a:spcBef>
              <a:spcAft>
                <a:spcPts val="0"/>
              </a:spcAft>
              <a:buClr>
                <a:schemeClr val="dk1"/>
              </a:buClr>
              <a:buSzPts val="1100"/>
              <a:buFont typeface="Arial"/>
              <a:buNone/>
            </a:pPr>
            <a:r>
              <a:rPr lang="en-US" sz="850" dirty="0">
                <a:solidFill>
                  <a:schemeClr val="dk1"/>
                </a:solidFill>
              </a:rPr>
              <a:t>https://</a:t>
            </a:r>
            <a:r>
              <a:rPr lang="en-US" sz="850" dirty="0" err="1">
                <a:solidFill>
                  <a:schemeClr val="dk1"/>
                </a:solidFill>
              </a:rPr>
              <a:t>academy.oracle.com</a:t>
            </a:r>
            <a:r>
              <a:rPr lang="en-US" sz="850" dirty="0">
                <a:solidFill>
                  <a:schemeClr val="dk1"/>
                </a:solidFill>
              </a:rPr>
              <a:t>/</a:t>
            </a:r>
            <a:r>
              <a:rPr lang="en-US" sz="850" dirty="0" err="1">
                <a:solidFill>
                  <a:schemeClr val="dk1"/>
                </a:solidFill>
              </a:rPr>
              <a:t>en</a:t>
            </a:r>
            <a:r>
              <a:rPr lang="en-US" sz="850" dirty="0">
                <a:solidFill>
                  <a:schemeClr val="dk1"/>
                </a:solidFill>
              </a:rPr>
              <a:t>/training-</a:t>
            </a:r>
            <a:r>
              <a:rPr lang="en-US" sz="850" dirty="0" err="1">
                <a:solidFill>
                  <a:schemeClr val="dk1"/>
                </a:solidFill>
              </a:rPr>
              <a:t>workshops.html</a:t>
            </a:r>
            <a:endParaRPr lang="en-US" sz="85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5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chemeClr val="dk1"/>
                </a:solidFill>
              </a:rPr>
              <a:t>Its not the robust curriculum as available to academic institution. It is always up to date, available in a variety of languages (7-8 languages).</a:t>
            </a:r>
            <a:endParaRPr sz="85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5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97d22276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97d22276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 your own as a student or professional learner through Oracle University.</a:t>
            </a:r>
          </a:p>
          <a:p>
            <a:pPr marL="0" lvl="0" indent="0" algn="l" rtl="0">
              <a:spcBef>
                <a:spcPts val="0"/>
              </a:spcBef>
              <a:spcAft>
                <a:spcPts val="0"/>
              </a:spcAft>
              <a:buNone/>
            </a:pPr>
            <a:r>
              <a:rPr lang="en-US" dirty="0"/>
              <a:t>Java Explorer course provides 6+ hours of free training.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97d22276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997d22276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education.oracle.com</a:t>
            </a:r>
            <a:r>
              <a:rPr lang="en-US" dirty="0"/>
              <a:t>/oracle-certified-professional-java-se-17-developer/trackp_OCPJSE17</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Java SE training and certification also available; Java SE 21 coming soon.</a:t>
            </a:r>
          </a:p>
          <a:p>
            <a:pPr marL="0" lvl="0" indent="0" algn="l" rtl="0">
              <a:spcBef>
                <a:spcPts val="0"/>
              </a:spcBef>
              <a:spcAft>
                <a:spcPts val="0"/>
              </a:spcAft>
              <a:buNone/>
            </a:pPr>
            <a:r>
              <a:rPr lang="en-US" dirty="0"/>
              <a:t>Also OU community for questions and discussion on OU content:</a:t>
            </a:r>
            <a:endParaRPr lang="en-US" dirty="0">
              <a:effectLst/>
            </a:endParaRPr>
          </a:p>
          <a:p>
            <a:pPr rtl="0" fontAlgn="base"/>
            <a:r>
              <a:rPr lang="en-US" b="0" dirty="0">
                <a:solidFill>
                  <a:srgbClr val="000000"/>
                </a:solidFill>
                <a:effectLst/>
                <a:latin typeface="inherit"/>
                <a:hlinkClick r:id="rId3"/>
              </a:rPr>
              <a:t>https://community.oracle.com/ou/</a:t>
            </a:r>
            <a:endParaRPr lang="en-US" dirty="0">
              <a:effectLst/>
            </a:endParaRPr>
          </a:p>
          <a:p>
            <a:pPr marL="0" lvl="0" indent="0" algn="l" rtl="0">
              <a:spcBef>
                <a:spcPts val="0"/>
              </a:spcBef>
              <a:spcAft>
                <a:spcPts val="0"/>
              </a:spcAft>
              <a:buNone/>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 depicts where we commonly</a:t>
            </a:r>
            <a:r>
              <a:rPr lang="en-US" baseline="0" dirty="0"/>
              <a:t> find our resources utilized in colleges and universities.</a:t>
            </a:r>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16</a:t>
            </a:fld>
            <a:endParaRPr lang="en-US" dirty="0"/>
          </a:p>
        </p:txBody>
      </p:sp>
    </p:spTree>
    <p:extLst>
      <p:ext uri="{BB962C8B-B14F-4D97-AF65-F5344CB8AC3E}">
        <p14:creationId xmlns:p14="http://schemas.microsoft.com/office/powerpoint/2010/main" val="1957671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3f376fb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3f376fb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JetBrains recently launched JetBrains Academy, an education platform that offers interactive, project-based learning combined with powerful, professional development tools. </a:t>
            </a:r>
            <a:br>
              <a:rPr lang="en" dirty="0">
                <a:solidFill>
                  <a:schemeClr val="dk1"/>
                </a:solidFill>
              </a:rPr>
            </a:br>
            <a:br>
              <a:rPr lang="en" dirty="0">
                <a:solidFill>
                  <a:schemeClr val="dk1"/>
                </a:solidFill>
              </a:rPr>
            </a:br>
            <a:r>
              <a:rPr lang="en" dirty="0">
                <a:solidFill>
                  <a:schemeClr val="dk1"/>
                </a:solidFill>
              </a:rPr>
              <a:t>Learn Java </a:t>
            </a:r>
            <a:r>
              <a:rPr lang="en" dirty="0">
                <a:solidFill>
                  <a:srgbClr val="1D1C1D"/>
                </a:solidFill>
              </a:rPr>
              <a:t>by creating working applications </a:t>
            </a:r>
            <a:r>
              <a:rPr lang="en" sz="1150" dirty="0">
                <a:solidFill>
                  <a:srgbClr val="1D1C1D"/>
                </a:solidFill>
                <a:highlight>
                  <a:schemeClr val="lt1"/>
                </a:highlight>
              </a:rPr>
              <a:t>step by step</a:t>
            </a:r>
            <a:r>
              <a:rPr lang="en" dirty="0">
                <a:solidFill>
                  <a:srgbClr val="1D1C1D"/>
                </a:solidFill>
              </a:rPr>
              <a:t> in an interactive environment integrated with JetBrains IDEs</a:t>
            </a:r>
            <a:r>
              <a:rPr lang="en" dirty="0">
                <a:solidFill>
                  <a:schemeClr val="dk1"/>
                </a:solidFill>
              </a:rPr>
              <a:t>. Follow </a:t>
            </a:r>
            <a:r>
              <a:rPr lang="en" u="sng" dirty="0">
                <a:solidFill>
                  <a:srgbClr val="0097A7"/>
                </a:solidFill>
                <a:hlinkClick r:id="rId3">
                  <a:extLst>
                    <a:ext uri="{A12FA001-AC4F-418D-AE19-62706E023703}">
                      <ahyp:hlinkClr xmlns:ahyp="http://schemas.microsoft.com/office/drawing/2018/hyperlinkcolor" val="tx"/>
                    </a:ext>
                  </a:extLst>
                </a:hlinkClick>
              </a:rPr>
              <a:t>the link</a:t>
            </a:r>
            <a:r>
              <a:rPr lang="en" dirty="0">
                <a:solidFill>
                  <a:schemeClr val="dk1"/>
                </a:solidFill>
              </a:rPr>
              <a:t> to get an extended 3-month free trial on JetBrains Academy.</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eb56dafec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eb56dafe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rgbClr val="0097A7"/>
                </a:solidFill>
                <a:hlinkClick r:id="rId3">
                  <a:extLst>
                    <a:ext uri="{A12FA001-AC4F-418D-AE19-62706E023703}">
                      <ahyp:hlinkClr xmlns:ahyp="http://schemas.microsoft.com/office/drawing/2018/hyperlinkcolor" val="tx"/>
                    </a:ext>
                  </a:extLst>
                </a:hlinkClick>
              </a:rPr>
              <a:t>https://jcp.org/en/participation/JUG_list</a:t>
            </a:r>
            <a:r>
              <a:rPr lang="en">
                <a:solidFill>
                  <a:schemeClr val="dk1"/>
                </a:solidFill>
              </a:rPr>
              <a:t> - nearly 100 JUGs participating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JUGs can join the JCP program as Partner Members: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https://jcp.org/en/participation/jug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97d22276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97d22276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997d2227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997d2227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chemeClr val="dk1"/>
                </a:solidFill>
                <a:highlight>
                  <a:srgbClr val="FFFFFF"/>
                </a:highlight>
              </a:rPr>
              <a:t>In 2004, Java became the first programming language to expand humanity’s planetary reach. For three months that year, NASA scientists at the Jet Propulsion Laboratory (JPL) in Pasadena, California, used the Java-based </a:t>
            </a:r>
            <a:r>
              <a:rPr lang="en" sz="1350">
                <a:solidFill>
                  <a:srgbClr val="00758F"/>
                </a:solidFill>
                <a:highlight>
                  <a:srgbClr val="FFFFFF"/>
                </a:highlight>
                <a:uFill>
                  <a:noFill/>
                </a:uFill>
                <a:hlinkClick r:id="rId3">
                  <a:extLst>
                    <a:ext uri="{A12FA001-AC4F-418D-AE19-62706E023703}">
                      <ahyp:hlinkClr xmlns:ahyp="http://schemas.microsoft.com/office/drawing/2018/hyperlinkcolor" val="tx"/>
                    </a:ext>
                  </a:extLst>
                </a:hlinkClick>
              </a:rPr>
              <a:t>Maestro Science Activity Planner</a:t>
            </a:r>
            <a:r>
              <a:rPr lang="en" sz="1350">
                <a:solidFill>
                  <a:schemeClr val="dk1"/>
                </a:solidFill>
                <a:highlight>
                  <a:srgbClr val="FFFFFF"/>
                </a:highlight>
              </a:rPr>
              <a:t> built by JPL’s robot interface lab to control the Spirit Mars Exploration Rover as it explored the red planet.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e4cef337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e4cef337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Recording of this presentation https://</a:t>
            </a:r>
            <a:r>
              <a:rPr lang="en" dirty="0" err="1"/>
              <a:t>jcp.org</a:t>
            </a:r>
            <a:r>
              <a:rPr lang="en" dirty="0"/>
              <a:t>/</a:t>
            </a:r>
            <a:r>
              <a:rPr lang="en" dirty="0" err="1"/>
              <a:t>aboutJava</a:t>
            </a:r>
            <a:r>
              <a:rPr lang="en" dirty="0"/>
              <a:t>/</a:t>
            </a:r>
            <a:r>
              <a:rPr lang="en" dirty="0" err="1"/>
              <a:t>communityprocess</a:t>
            </a:r>
            <a:r>
              <a:rPr lang="en" dirty="0"/>
              <a:t>/media/Java_in_Education_for_JUG_Leaders_November_2020.mp4</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97d22276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97d22276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chemeClr val="dk1"/>
                </a:solidFill>
                <a:highlight>
                  <a:srgbClr val="FFFFFF"/>
                </a:highlight>
              </a:rPr>
              <a:t>It’s fitting that an encyclopedia for the people, by the people should run on open source software—and feature a search engine powered by Java.</a:t>
            </a:r>
            <a:endParaRPr sz="1350">
              <a:solidFill>
                <a:schemeClr val="dk1"/>
              </a:solidFill>
              <a:highlight>
                <a:srgbClr val="FFFFFF"/>
              </a:highlight>
            </a:endParaRPr>
          </a:p>
          <a:p>
            <a:pPr marL="0" lvl="0" indent="0" algn="l" rtl="0">
              <a:spcBef>
                <a:spcPts val="0"/>
              </a:spcBef>
              <a:spcAft>
                <a:spcPts val="0"/>
              </a:spcAft>
              <a:buNone/>
            </a:pPr>
            <a:endParaRPr sz="1350">
              <a:solidFill>
                <a:schemeClr val="dk1"/>
              </a:solidFill>
              <a:highlight>
                <a:srgbClr val="FFFFFF"/>
              </a:highlight>
            </a:endParaRPr>
          </a:p>
          <a:p>
            <a:pPr marL="0" lvl="0" indent="0" algn="l" rtl="0">
              <a:spcBef>
                <a:spcPts val="0"/>
              </a:spcBef>
              <a:spcAft>
                <a:spcPts val="0"/>
              </a:spcAft>
              <a:buNone/>
            </a:pPr>
            <a:r>
              <a:rPr lang="en" sz="1350">
                <a:solidFill>
                  <a:schemeClr val="dk1"/>
                </a:solidFill>
                <a:highlight>
                  <a:srgbClr val="FFFFFF"/>
                </a:highlight>
              </a:rPr>
              <a:t>Check with attendees on how are they using wikipedia and then encourage them to think how Java is powering the search capabilities.</a:t>
            </a:r>
            <a:endParaRPr sz="135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97d22276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97d22276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Minecraft was launched in 2009 and released in 2011.</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333333"/>
                </a:solidFill>
                <a:highlight>
                  <a:srgbClr val="FFFFFF"/>
                </a:highlight>
              </a:rPr>
              <a:t>Over the years, it has amassed 250 million registered users and earned its developer, Mojang, a $2.5 billion payday from tech giant Microsoft in 2014.</a:t>
            </a: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126 million monthly users, 200 million copies sold</a:t>
            </a: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Use this slide to interact with the attendees and learn about their favorite Minecraft feature and think about how it might have been created.</a:t>
            </a:r>
            <a:endParaRPr sz="120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997d22276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997d22276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33333"/>
                </a:solidFill>
                <a:latin typeface="Roboto"/>
                <a:ea typeface="Roboto"/>
                <a:cs typeface="Roboto"/>
                <a:sym typeface="Roboto"/>
              </a:rPr>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 sz="1050" i="1">
                <a:solidFill>
                  <a:srgbClr val="333333"/>
                </a:solidFill>
                <a:latin typeface="Roboto"/>
                <a:ea typeface="Roboto"/>
                <a:cs typeface="Roboto"/>
                <a:sym typeface="Roboto"/>
              </a:rPr>
              <a:t>best</a:t>
            </a:r>
            <a:r>
              <a:rPr lang="en" sz="1050">
                <a:solidFill>
                  <a:srgbClr val="333333"/>
                </a:solidFill>
                <a:latin typeface="Roboto"/>
                <a:ea typeface="Roboto"/>
                <a:cs typeface="Roboto"/>
                <a:sym typeface="Roboto"/>
              </a:rPr>
              <a:t> programming language or the language in which </a:t>
            </a:r>
            <a:r>
              <a:rPr lang="en" sz="1050" i="1">
                <a:solidFill>
                  <a:srgbClr val="333333"/>
                </a:solidFill>
                <a:latin typeface="Roboto"/>
                <a:ea typeface="Roboto"/>
                <a:cs typeface="Roboto"/>
                <a:sym typeface="Roboto"/>
              </a:rPr>
              <a:t>most lines of code</a:t>
            </a:r>
            <a:r>
              <a:rPr lang="en" sz="1050">
                <a:solidFill>
                  <a:srgbClr val="333333"/>
                </a:solidFill>
                <a:latin typeface="Roboto"/>
                <a:ea typeface="Roboto"/>
                <a:cs typeface="Roboto"/>
                <a:sym typeface="Roboto"/>
              </a:rPr>
              <a:t> have been written.</a:t>
            </a:r>
            <a:endParaRPr sz="1050">
              <a:solidFill>
                <a:srgbClr val="333333"/>
              </a:solidFill>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sz="1050">
                <a:solidFill>
                  <a:srgbClr val="333333"/>
                </a:solidFill>
                <a:latin typeface="Roboto"/>
                <a:ea typeface="Roboto"/>
                <a:cs typeface="Roboto"/>
                <a:sym typeface="Roboto"/>
              </a:rPr>
              <a:t>The index can be used to check whether your programming skills are still up to date or to make a strategic decision about what programming language should be adopted when starting to build a new software system.</a:t>
            </a:r>
            <a:endParaRPr sz="1050">
              <a:solidFill>
                <a:srgbClr val="333333"/>
              </a:solidFill>
              <a:latin typeface="Roboto"/>
              <a:ea typeface="Roboto"/>
              <a:cs typeface="Roboto"/>
              <a:sym typeface="Roboto"/>
            </a:endParaRPr>
          </a:p>
          <a:p>
            <a:pPr marL="0" lvl="0" indent="0" algn="l" rtl="0">
              <a:spcBef>
                <a:spcPts val="8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97d22276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97d22276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graph is from GitHub Survey Results 2020. GitHub is where majority of the developers around the world collaborate to write source code.</a:t>
            </a:r>
            <a:endParaRPr/>
          </a:p>
          <a:p>
            <a:pPr marL="0" lvl="0" indent="0" algn="l" rtl="0">
              <a:spcBef>
                <a:spcPts val="0"/>
              </a:spcBef>
              <a:spcAft>
                <a:spcPts val="0"/>
              </a:spcAft>
              <a:buNone/>
            </a:pPr>
            <a:endParaRPr/>
          </a:p>
          <a:p>
            <a:pPr marL="0" lvl="0" indent="0" algn="l" rtl="0">
              <a:spcBef>
                <a:spcPts val="0"/>
              </a:spcBef>
              <a:spcAft>
                <a:spcPts val="0"/>
              </a:spcAft>
              <a:buNone/>
            </a:pPr>
            <a:r>
              <a:rPr lang="en"/>
              <a:t>10M new developers joined the GitHub community, contributing to 44M+ repositories across every continent on earth. Behind the world’s code is a global and growing team of contributors, and 80% of them are contributing from outside the US.</a:t>
            </a:r>
            <a:endParaRPr/>
          </a:p>
          <a:p>
            <a:pPr marL="0" lvl="0" indent="0" algn="l" rtl="0">
              <a:spcBef>
                <a:spcPts val="0"/>
              </a:spcBef>
              <a:spcAft>
                <a:spcPts val="0"/>
              </a:spcAft>
              <a:buNone/>
            </a:pPr>
            <a:endParaRPr/>
          </a:p>
          <a:p>
            <a:pPr marL="0" lvl="0" indent="0" algn="l" rtl="0">
              <a:spcBef>
                <a:spcPts val="0"/>
              </a:spcBef>
              <a:spcAft>
                <a:spcPts val="0"/>
              </a:spcAft>
              <a:buNone/>
            </a:pPr>
            <a:r>
              <a:rPr lang="en"/>
              <a:t>In the last year, developers collaborated in more than 370 primary languages on GitHub.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97d22276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97d22276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graph is programming language rankings by RedMonk, a popular industry analyst. https://redmonk.com/sogrady/2020/07/27/language-rankings-6-20/.</a:t>
            </a:r>
            <a:endParaRPr/>
          </a:p>
          <a:p>
            <a:pPr marL="0" lvl="0" indent="0" algn="l" rtl="0">
              <a:spcBef>
                <a:spcPts val="0"/>
              </a:spcBef>
              <a:spcAft>
                <a:spcPts val="0"/>
              </a:spcAft>
              <a:buNone/>
            </a:pPr>
            <a:endParaRPr/>
          </a:p>
          <a:p>
            <a:pPr marL="0" lvl="0" indent="0" algn="l" rtl="0">
              <a:spcBef>
                <a:spcPts val="0"/>
              </a:spcBef>
              <a:spcAft>
                <a:spcPts val="0"/>
              </a:spcAft>
              <a:buNone/>
            </a:pPr>
            <a:r>
              <a:rPr lang="en"/>
              <a:t>We extract language rankings from GitHub and Stack Overflow, and combine them for a ranking that attempts to reflect both code (GitHub) and discussion (Stack Overflow) traction. The idea is not to offer a statistically valid representation of current usage, but rather to correlate language discussion and usage in an effort to extract insights into potential future adoption trends.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997d22276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997d22276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its </a:t>
            </a:r>
            <a:r>
              <a:rPr lang="en-US" sz="1100" b="0" i="1" u="none" strike="noStrike" cap="none" dirty="0">
                <a:solidFill>
                  <a:srgbClr val="000000"/>
                </a:solidFill>
                <a:effectLst/>
                <a:latin typeface="Arial"/>
                <a:ea typeface="Arial"/>
                <a:cs typeface="Arial"/>
                <a:sym typeface="Arial"/>
              </a:rPr>
              <a:t>50 Best Jobs in America for 2021</a:t>
            </a:r>
            <a:r>
              <a:rPr lang="en-US" sz="1100" b="0" i="0" u="none" strike="noStrike" cap="none" dirty="0">
                <a:solidFill>
                  <a:srgbClr val="000000"/>
                </a:solidFill>
                <a:effectLst/>
                <a:latin typeface="Arial"/>
                <a:ea typeface="Arial"/>
                <a:cs typeface="Arial"/>
                <a:sym typeface="Arial"/>
              </a:rPr>
              <a:t> report, Glassdoor gives Java Developer the number one ranking, beating jobs like Data Scientist, Product Manager, and Business Development Manager in overall job satisfaction.  By giving this presentation to your JUG and to educators, you set the record straight. Java should be the first language taught to students. A career in software development should begin with Java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997d22276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997d22276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want to work at any of these companies?</a:t>
            </a:r>
            <a:endParaRPr/>
          </a:p>
          <a:p>
            <a:pPr marL="0" lvl="0" indent="0" algn="l" rtl="0">
              <a:spcBef>
                <a:spcPts val="0"/>
              </a:spcBef>
              <a:spcAft>
                <a:spcPts val="0"/>
              </a:spcAft>
              <a:buNone/>
            </a:pPr>
            <a:r>
              <a:rPr lang="en"/>
              <a:t>Java is the top in demand skill from employers for technical talent and also the most highly paid technical skill</a:t>
            </a:r>
            <a:endParaRPr/>
          </a:p>
          <a:p>
            <a:pPr marL="0" lvl="0" indent="0" algn="l" rtl="0">
              <a:spcBef>
                <a:spcPts val="0"/>
              </a:spcBef>
              <a:spcAft>
                <a:spcPts val="0"/>
              </a:spcAft>
              <a:buNone/>
            </a:pPr>
            <a:r>
              <a:rPr lang="en"/>
              <a:t>Once you are working on projects in industry, it is difficult to find a project that does not include or touch some Java code.</a:t>
            </a:r>
            <a:endParaRPr/>
          </a:p>
          <a:p>
            <a:pPr marL="0" lvl="0" indent="0" algn="l" rtl="0">
              <a:spcBef>
                <a:spcPts val="0"/>
              </a:spcBef>
              <a:spcAft>
                <a:spcPts val="0"/>
              </a:spcAft>
              <a:buNone/>
            </a:pPr>
            <a:endParaRPr/>
          </a:p>
          <a:p>
            <a:pPr marL="0" lvl="0" indent="0" algn="l" rtl="0">
              <a:spcBef>
                <a:spcPts val="0"/>
              </a:spcBef>
              <a:spcAft>
                <a:spcPts val="0"/>
              </a:spcAft>
              <a:buNone/>
            </a:pPr>
            <a:r>
              <a:rPr lang="en"/>
              <a:t>TODO: Add more companies that would appeal to kids.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288129" y="2055053"/>
            <a:ext cx="6397800" cy="1112100"/>
          </a:xfrm>
          <a:prstGeom prst="rect">
            <a:avLst/>
          </a:prstGeom>
          <a:noFill/>
          <a:ln>
            <a:noFill/>
          </a:ln>
        </p:spPr>
        <p:txBody>
          <a:bodyPr spcFirstLastPara="1" wrap="square" lIns="45700" tIns="45700" rIns="45700" bIns="45700" anchor="b" anchorCtr="0">
            <a:noAutofit/>
          </a:bodyPr>
          <a:lstStyle>
            <a:lvl1pPr marL="457200" lvl="0" indent="-285750" algn="l" rtl="0">
              <a:lnSpc>
                <a:spcPct val="110000"/>
              </a:lnSpc>
              <a:spcBef>
                <a:spcPts val="0"/>
              </a:spcBef>
              <a:spcAft>
                <a:spcPts val="0"/>
              </a:spcAft>
              <a:buClr>
                <a:srgbClr val="000000"/>
              </a:buClr>
              <a:buSzPts val="900"/>
              <a:buChar char="●"/>
              <a:defRPr/>
            </a:lvl1pPr>
            <a:lvl2pPr marL="914400" lvl="1" indent="-285750" algn="l" rtl="0">
              <a:lnSpc>
                <a:spcPct val="110000"/>
              </a:lnSpc>
              <a:spcBef>
                <a:spcPts val="0"/>
              </a:spcBef>
              <a:spcAft>
                <a:spcPts val="0"/>
              </a:spcAft>
              <a:buClr>
                <a:srgbClr val="000000"/>
              </a:buClr>
              <a:buSzPts val="900"/>
              <a:buChar char="○"/>
              <a:defRPr/>
            </a:lvl2pPr>
            <a:lvl3pPr marL="1371600" lvl="2" indent="-285750" algn="l" rtl="0">
              <a:lnSpc>
                <a:spcPct val="110000"/>
              </a:lnSpc>
              <a:spcBef>
                <a:spcPts val="0"/>
              </a:spcBef>
              <a:spcAft>
                <a:spcPts val="0"/>
              </a:spcAft>
              <a:buClr>
                <a:srgbClr val="000000"/>
              </a:buClr>
              <a:buSzPts val="900"/>
              <a:buChar char="■"/>
              <a:defRPr/>
            </a:lvl3pPr>
            <a:lvl4pPr marL="1828800" lvl="3" indent="-285750" algn="l" rtl="0">
              <a:lnSpc>
                <a:spcPct val="110000"/>
              </a:lnSpc>
              <a:spcBef>
                <a:spcPts val="0"/>
              </a:spcBef>
              <a:spcAft>
                <a:spcPts val="0"/>
              </a:spcAft>
              <a:buClr>
                <a:srgbClr val="000000"/>
              </a:buClr>
              <a:buSzPts val="900"/>
              <a:buChar char="●"/>
              <a:defRPr/>
            </a:lvl4pPr>
            <a:lvl5pPr marL="2286000" lvl="4" indent="-285750" algn="l" rtl="0">
              <a:lnSpc>
                <a:spcPct val="110000"/>
              </a:lnSpc>
              <a:spcBef>
                <a:spcPts val="0"/>
              </a:spcBef>
              <a:spcAft>
                <a:spcPts val="0"/>
              </a:spcAft>
              <a:buClr>
                <a:srgbClr val="000000"/>
              </a:buClr>
              <a:buSzPts val="900"/>
              <a:buChar char="○"/>
              <a:defRPr/>
            </a:lvl5pPr>
            <a:lvl6pPr marL="2743200" lvl="5" indent="-285750" algn="l" rtl="0">
              <a:lnSpc>
                <a:spcPct val="110000"/>
              </a:lnSpc>
              <a:spcBef>
                <a:spcPts val="0"/>
              </a:spcBef>
              <a:spcAft>
                <a:spcPts val="0"/>
              </a:spcAft>
              <a:buClr>
                <a:srgbClr val="000000"/>
              </a:buClr>
              <a:buSzPts val="900"/>
              <a:buChar char="■"/>
              <a:defRPr/>
            </a:lvl6pPr>
            <a:lvl7pPr marL="3200400" lvl="6" indent="-285750" algn="l" rtl="0">
              <a:lnSpc>
                <a:spcPct val="110000"/>
              </a:lnSpc>
              <a:spcBef>
                <a:spcPts val="0"/>
              </a:spcBef>
              <a:spcAft>
                <a:spcPts val="0"/>
              </a:spcAft>
              <a:buClr>
                <a:srgbClr val="000000"/>
              </a:buClr>
              <a:buSzPts val="900"/>
              <a:buChar char="●"/>
              <a:defRPr/>
            </a:lvl7pPr>
            <a:lvl8pPr marL="3657600" lvl="7" indent="-285750" algn="l" rtl="0">
              <a:lnSpc>
                <a:spcPct val="110000"/>
              </a:lnSpc>
              <a:spcBef>
                <a:spcPts val="0"/>
              </a:spcBef>
              <a:spcAft>
                <a:spcPts val="0"/>
              </a:spcAft>
              <a:buClr>
                <a:srgbClr val="000000"/>
              </a:buClr>
              <a:buSzPts val="900"/>
              <a:buChar char="○"/>
              <a:defRPr/>
            </a:lvl8pPr>
            <a:lvl9pPr marL="4114800" lvl="8" indent="-285750" algn="l" rtl="0">
              <a:lnSpc>
                <a:spcPct val="110000"/>
              </a:lnSpc>
              <a:spcBef>
                <a:spcPts val="0"/>
              </a:spcBef>
              <a:spcAft>
                <a:spcPts val="0"/>
              </a:spcAft>
              <a:buClr>
                <a:srgbClr val="000000"/>
              </a:buClr>
              <a:buSzPts val="900"/>
              <a:buChar char="■"/>
              <a:defRPr/>
            </a:lvl9pPr>
          </a:lstStyle>
          <a:p>
            <a:endParaRPr/>
          </a:p>
        </p:txBody>
      </p:sp>
      <p:sp>
        <p:nvSpPr>
          <p:cNvPr id="52" name="Google Shape;52;p13"/>
          <p:cNvSpPr txBox="1">
            <a:spLocks noGrp="1"/>
          </p:cNvSpPr>
          <p:nvPr>
            <p:ph type="body" idx="2"/>
          </p:nvPr>
        </p:nvSpPr>
        <p:spPr>
          <a:xfrm>
            <a:off x="288129" y="559574"/>
            <a:ext cx="2858400" cy="1288500"/>
          </a:xfrm>
          <a:prstGeom prst="rect">
            <a:avLst/>
          </a:prstGeom>
          <a:noFill/>
          <a:ln>
            <a:noFill/>
          </a:ln>
        </p:spPr>
        <p:txBody>
          <a:bodyPr spcFirstLastPara="1" wrap="square" lIns="45700" tIns="45700" rIns="45700" bIns="45700" anchor="t" anchorCtr="0">
            <a:noAutofit/>
          </a:bodyPr>
          <a:lstStyle>
            <a:lvl1pPr marL="457200" lvl="0" indent="-285750" algn="l" rtl="0">
              <a:lnSpc>
                <a:spcPct val="110000"/>
              </a:lnSpc>
              <a:spcBef>
                <a:spcPts val="0"/>
              </a:spcBef>
              <a:spcAft>
                <a:spcPts val="0"/>
              </a:spcAft>
              <a:buClr>
                <a:srgbClr val="000000"/>
              </a:buClr>
              <a:buSzPts val="900"/>
              <a:buChar char="●"/>
              <a:defRPr/>
            </a:lvl1pPr>
            <a:lvl2pPr marL="914400" lvl="1" indent="-285750" algn="l" rtl="0">
              <a:lnSpc>
                <a:spcPct val="110000"/>
              </a:lnSpc>
              <a:spcBef>
                <a:spcPts val="0"/>
              </a:spcBef>
              <a:spcAft>
                <a:spcPts val="0"/>
              </a:spcAft>
              <a:buClr>
                <a:srgbClr val="000000"/>
              </a:buClr>
              <a:buSzPts val="900"/>
              <a:buChar char="○"/>
              <a:defRPr/>
            </a:lvl2pPr>
            <a:lvl3pPr marL="1371600" lvl="2" indent="-285750" algn="l" rtl="0">
              <a:lnSpc>
                <a:spcPct val="110000"/>
              </a:lnSpc>
              <a:spcBef>
                <a:spcPts val="0"/>
              </a:spcBef>
              <a:spcAft>
                <a:spcPts val="0"/>
              </a:spcAft>
              <a:buClr>
                <a:srgbClr val="000000"/>
              </a:buClr>
              <a:buSzPts val="900"/>
              <a:buChar char="■"/>
              <a:defRPr/>
            </a:lvl3pPr>
            <a:lvl4pPr marL="1828800" lvl="3" indent="-285750" algn="l" rtl="0">
              <a:lnSpc>
                <a:spcPct val="110000"/>
              </a:lnSpc>
              <a:spcBef>
                <a:spcPts val="0"/>
              </a:spcBef>
              <a:spcAft>
                <a:spcPts val="0"/>
              </a:spcAft>
              <a:buClr>
                <a:srgbClr val="000000"/>
              </a:buClr>
              <a:buSzPts val="900"/>
              <a:buChar char="●"/>
              <a:defRPr/>
            </a:lvl4pPr>
            <a:lvl5pPr marL="2286000" lvl="4" indent="-285750" algn="l" rtl="0">
              <a:lnSpc>
                <a:spcPct val="110000"/>
              </a:lnSpc>
              <a:spcBef>
                <a:spcPts val="0"/>
              </a:spcBef>
              <a:spcAft>
                <a:spcPts val="0"/>
              </a:spcAft>
              <a:buClr>
                <a:srgbClr val="000000"/>
              </a:buClr>
              <a:buSzPts val="900"/>
              <a:buChar char="○"/>
              <a:defRPr/>
            </a:lvl5pPr>
            <a:lvl6pPr marL="2743200" lvl="5" indent="-285750" algn="l" rtl="0">
              <a:lnSpc>
                <a:spcPct val="110000"/>
              </a:lnSpc>
              <a:spcBef>
                <a:spcPts val="0"/>
              </a:spcBef>
              <a:spcAft>
                <a:spcPts val="0"/>
              </a:spcAft>
              <a:buClr>
                <a:srgbClr val="000000"/>
              </a:buClr>
              <a:buSzPts val="900"/>
              <a:buChar char="■"/>
              <a:defRPr/>
            </a:lvl6pPr>
            <a:lvl7pPr marL="3200400" lvl="6" indent="-285750" algn="l" rtl="0">
              <a:lnSpc>
                <a:spcPct val="110000"/>
              </a:lnSpc>
              <a:spcBef>
                <a:spcPts val="0"/>
              </a:spcBef>
              <a:spcAft>
                <a:spcPts val="0"/>
              </a:spcAft>
              <a:buClr>
                <a:srgbClr val="000000"/>
              </a:buClr>
              <a:buSzPts val="900"/>
              <a:buChar char="●"/>
              <a:defRPr/>
            </a:lvl7pPr>
            <a:lvl8pPr marL="3657600" lvl="7" indent="-285750" algn="l" rtl="0">
              <a:lnSpc>
                <a:spcPct val="110000"/>
              </a:lnSpc>
              <a:spcBef>
                <a:spcPts val="0"/>
              </a:spcBef>
              <a:spcAft>
                <a:spcPts val="0"/>
              </a:spcAft>
              <a:buClr>
                <a:srgbClr val="000000"/>
              </a:buClr>
              <a:buSzPts val="900"/>
              <a:buChar char="○"/>
              <a:defRPr/>
            </a:lvl8pPr>
            <a:lvl9pPr marL="4114800" lvl="8" indent="-285750" algn="l" rtl="0">
              <a:lnSpc>
                <a:spcPct val="110000"/>
              </a:lnSpc>
              <a:spcBef>
                <a:spcPts val="0"/>
              </a:spcBef>
              <a:spcAft>
                <a:spcPts val="0"/>
              </a:spcAft>
              <a:buClr>
                <a:srgbClr val="000000"/>
              </a:buClr>
              <a:buSzPts val="900"/>
              <a:buChar char="■"/>
              <a:defRPr/>
            </a:lvl9pPr>
          </a:lstStyle>
          <a:p>
            <a:endParaRPr/>
          </a:p>
        </p:txBody>
      </p:sp>
      <p:sp>
        <p:nvSpPr>
          <p:cNvPr id="53" name="Google Shape;53;p13"/>
          <p:cNvSpPr txBox="1">
            <a:spLocks noGrp="1"/>
          </p:cNvSpPr>
          <p:nvPr>
            <p:ph type="sldNum" idx="12"/>
          </p:nvPr>
        </p:nvSpPr>
        <p:spPr>
          <a:xfrm>
            <a:off x="8237185" y="183913"/>
            <a:ext cx="172500" cy="162900"/>
          </a:xfrm>
          <a:prstGeom prst="rect">
            <a:avLst/>
          </a:prstGeom>
          <a:noFill/>
          <a:ln>
            <a:noFill/>
          </a:ln>
        </p:spPr>
        <p:txBody>
          <a:bodyPr spcFirstLastPara="1" wrap="square" lIns="45700" tIns="45700" rIns="45700" bIns="45700" anchor="ctr" anchorCtr="0">
            <a:noAutofit/>
          </a:bodyPr>
          <a:lstStyle>
            <a:lvl1pPr marL="0" marR="0" lvl="0" indent="0" algn="l" rtl="0">
              <a:lnSpc>
                <a:spcPct val="110000"/>
              </a:lnSpc>
              <a:spcBef>
                <a:spcPts val="0"/>
              </a:spcBef>
              <a:spcAft>
                <a:spcPts val="0"/>
              </a:spcAft>
              <a:buClr>
                <a:srgbClr val="000000"/>
              </a:buClr>
              <a:buSzPts val="500"/>
              <a:buFont typeface="Arial"/>
              <a:buNone/>
              <a:defRPr sz="500"/>
            </a:lvl1pPr>
            <a:lvl2pPr marL="0" marR="0" lvl="1" indent="0" algn="l" rtl="0">
              <a:lnSpc>
                <a:spcPct val="110000"/>
              </a:lnSpc>
              <a:spcBef>
                <a:spcPts val="0"/>
              </a:spcBef>
              <a:spcAft>
                <a:spcPts val="0"/>
              </a:spcAft>
              <a:buClr>
                <a:srgbClr val="000000"/>
              </a:buClr>
              <a:buSzPts val="500"/>
              <a:buFont typeface="Arial"/>
              <a:buNone/>
              <a:defRPr sz="500"/>
            </a:lvl2pPr>
            <a:lvl3pPr marL="0" marR="0" lvl="2" indent="0" algn="l" rtl="0">
              <a:lnSpc>
                <a:spcPct val="110000"/>
              </a:lnSpc>
              <a:spcBef>
                <a:spcPts val="0"/>
              </a:spcBef>
              <a:spcAft>
                <a:spcPts val="0"/>
              </a:spcAft>
              <a:buClr>
                <a:srgbClr val="000000"/>
              </a:buClr>
              <a:buSzPts val="500"/>
              <a:buFont typeface="Arial"/>
              <a:buNone/>
              <a:defRPr sz="500"/>
            </a:lvl3pPr>
            <a:lvl4pPr marL="0" marR="0" lvl="3" indent="0" algn="l" rtl="0">
              <a:lnSpc>
                <a:spcPct val="110000"/>
              </a:lnSpc>
              <a:spcBef>
                <a:spcPts val="0"/>
              </a:spcBef>
              <a:spcAft>
                <a:spcPts val="0"/>
              </a:spcAft>
              <a:buClr>
                <a:srgbClr val="000000"/>
              </a:buClr>
              <a:buSzPts val="500"/>
              <a:buFont typeface="Arial"/>
              <a:buNone/>
              <a:defRPr sz="500"/>
            </a:lvl4pPr>
            <a:lvl5pPr marL="0" marR="0" lvl="4" indent="0" algn="l" rtl="0">
              <a:lnSpc>
                <a:spcPct val="110000"/>
              </a:lnSpc>
              <a:spcBef>
                <a:spcPts val="0"/>
              </a:spcBef>
              <a:spcAft>
                <a:spcPts val="0"/>
              </a:spcAft>
              <a:buClr>
                <a:srgbClr val="000000"/>
              </a:buClr>
              <a:buSzPts val="500"/>
              <a:buFont typeface="Arial"/>
              <a:buNone/>
              <a:defRPr sz="500"/>
            </a:lvl5pPr>
            <a:lvl6pPr marL="0" marR="0" lvl="5" indent="0" algn="l" rtl="0">
              <a:lnSpc>
                <a:spcPct val="110000"/>
              </a:lnSpc>
              <a:spcBef>
                <a:spcPts val="0"/>
              </a:spcBef>
              <a:spcAft>
                <a:spcPts val="0"/>
              </a:spcAft>
              <a:buClr>
                <a:srgbClr val="000000"/>
              </a:buClr>
              <a:buSzPts val="500"/>
              <a:buFont typeface="Arial"/>
              <a:buNone/>
              <a:defRPr sz="500"/>
            </a:lvl6pPr>
            <a:lvl7pPr marL="0" marR="0" lvl="6" indent="0" algn="l" rtl="0">
              <a:lnSpc>
                <a:spcPct val="110000"/>
              </a:lnSpc>
              <a:spcBef>
                <a:spcPts val="0"/>
              </a:spcBef>
              <a:spcAft>
                <a:spcPts val="0"/>
              </a:spcAft>
              <a:buClr>
                <a:srgbClr val="000000"/>
              </a:buClr>
              <a:buSzPts val="500"/>
              <a:buFont typeface="Arial"/>
              <a:buNone/>
              <a:defRPr sz="500"/>
            </a:lvl7pPr>
            <a:lvl8pPr marL="0" marR="0" lvl="7" indent="0" algn="l" rtl="0">
              <a:lnSpc>
                <a:spcPct val="110000"/>
              </a:lnSpc>
              <a:spcBef>
                <a:spcPts val="0"/>
              </a:spcBef>
              <a:spcAft>
                <a:spcPts val="0"/>
              </a:spcAft>
              <a:buClr>
                <a:srgbClr val="000000"/>
              </a:buClr>
              <a:buSzPts val="500"/>
              <a:buFont typeface="Arial"/>
              <a:buNone/>
              <a:defRPr sz="500"/>
            </a:lvl8pPr>
            <a:lvl9pPr marL="0" marR="0" lvl="8" indent="0" algn="l" rtl="0">
              <a:lnSpc>
                <a:spcPct val="110000"/>
              </a:lnSpc>
              <a:spcBef>
                <a:spcPts val="0"/>
              </a:spcBef>
              <a:spcAft>
                <a:spcPts val="0"/>
              </a:spcAft>
              <a:buClr>
                <a:srgbClr val="000000"/>
              </a:buClr>
              <a:buSzPts val="500"/>
              <a:buFont typeface="Arial"/>
              <a:buNone/>
              <a:defRPr sz="500"/>
            </a:lvl9pPr>
          </a:lstStyle>
          <a:p>
            <a:pPr marL="0" lvl="0" indent="0" algn="l"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3657599" y="0"/>
            <a:ext cx="5486401" cy="51435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4039363" y="1763793"/>
            <a:ext cx="4722875" cy="617220"/>
          </a:xfrm>
        </p:spPr>
        <p:txBody>
          <a:bodyPr vert="horz" lIns="0" tIns="0" rIns="0" bIns="0" rtlCol="0" anchor="b">
            <a:noAutofit/>
          </a:bodyPr>
          <a:lstStyle>
            <a:lvl1pPr>
              <a:defRPr lang="en-US" sz="1800" b="1" i="0" baseline="0">
                <a:latin typeface="Oracle Sans Tab" panose="020B0503020204020204" pitchFamily="34" charset="0"/>
                <a:ea typeface="+mn-ea"/>
                <a:cs typeface="Oracle Sans Tab" panose="020B0503020204020204" pitchFamily="34" charset="0"/>
              </a:defRPr>
            </a:lvl1pPr>
          </a:lstStyle>
          <a:p>
            <a:pPr marL="0" lvl="0" indent="0">
              <a:spcBef>
                <a:spcPts val="75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4039362" y="2746617"/>
            <a:ext cx="4722876" cy="849365"/>
          </a:xfrm>
          <a:prstGeom prst="rect">
            <a:avLst/>
          </a:prstGeom>
        </p:spPr>
        <p:txBody>
          <a:bodyPr lIns="0" tIns="0" rIns="0" bIns="0">
            <a:normAutofit/>
          </a:bodyPr>
          <a:lstStyle>
            <a:lvl1pPr>
              <a:defRPr sz="15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87334" y="4766310"/>
            <a:ext cx="377190" cy="37719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3657600" cy="51435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2022, Oracle and/or its affiliates</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01534" y="202019"/>
            <a:ext cx="1197968" cy="534971"/>
          </a:xfrm>
          <a:prstGeom prst="rect">
            <a:avLst/>
          </a:prstGeom>
        </p:spPr>
      </p:pic>
    </p:spTree>
    <p:extLst>
      <p:ext uri="{BB962C8B-B14F-4D97-AF65-F5344CB8AC3E}">
        <p14:creationId xmlns:p14="http://schemas.microsoft.com/office/powerpoint/2010/main" val="3182895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029299" y="287532"/>
            <a:ext cx="3810277" cy="116958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578644" y="1200150"/>
            <a:ext cx="8008144" cy="3380994"/>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2022,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8409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87334" y="4766310"/>
            <a:ext cx="377190" cy="37719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98578" y="202019"/>
            <a:ext cx="1197968" cy="534971"/>
          </a:xfrm>
          <a:prstGeom prst="rect">
            <a:avLst/>
          </a:prstGeom>
        </p:spPr>
      </p:pic>
    </p:spTree>
    <p:extLst>
      <p:ext uri="{BB962C8B-B14F-4D97-AF65-F5344CB8AC3E}">
        <p14:creationId xmlns:p14="http://schemas.microsoft.com/office/powerpoint/2010/main" val="3896325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academy.oracle.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learn.oracle.com/ols/learning-path/java-explorer/40805/79726"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ducation.oracle.com/"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jb.gg/academy/java_in_education"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jcp.org/java-in-education"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github.com/jcp-org/Java-in-Education/wiki/Java-in-Education---Wiki-P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311708" y="1228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is Java &amp; W</a:t>
            </a:r>
            <a:r>
              <a:rPr lang="en-US" dirty="0" err="1"/>
              <a:t>hy</a:t>
            </a:r>
            <a:r>
              <a:rPr lang="en-US" dirty="0"/>
              <a:t> Should You Learn It?</a:t>
            </a:r>
            <a:r>
              <a:rPr lang="en" dirty="0"/>
              <a:t> </a:t>
            </a:r>
            <a:endParaRPr dirty="0"/>
          </a:p>
        </p:txBody>
      </p:sp>
      <p:sp>
        <p:nvSpPr>
          <p:cNvPr id="59" name="Google Shape;59;p14"/>
          <p:cNvSpPr txBox="1">
            <a:spLocks noGrp="1"/>
          </p:cNvSpPr>
          <p:nvPr>
            <p:ph type="subTitle" idx="1"/>
          </p:nvPr>
        </p:nvSpPr>
        <p:spPr>
          <a:xfrm>
            <a:off x="311700" y="21754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Heather VanCura</a:t>
            </a:r>
            <a:endParaRPr dirty="0"/>
          </a:p>
        </p:txBody>
      </p:sp>
      <p:pic>
        <p:nvPicPr>
          <p:cNvPr id="60" name="Google Shape;60;p14"/>
          <p:cNvPicPr preferRelativeResize="0"/>
          <p:nvPr/>
        </p:nvPicPr>
        <p:blipFill>
          <a:blip r:embed="rId3">
            <a:alphaModFix/>
          </a:blip>
          <a:stretch>
            <a:fillRect/>
          </a:stretch>
        </p:blipFill>
        <p:spPr>
          <a:xfrm>
            <a:off x="2614275" y="2762700"/>
            <a:ext cx="3815100" cy="2146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get started with Java?</a:t>
            </a:r>
            <a:endParaRPr/>
          </a:p>
        </p:txBody>
      </p:sp>
      <p:pic>
        <p:nvPicPr>
          <p:cNvPr id="129" name="Google Shape;129;p23"/>
          <p:cNvPicPr preferRelativeResize="0"/>
          <p:nvPr/>
        </p:nvPicPr>
        <p:blipFill>
          <a:blip r:embed="rId3">
            <a:alphaModFix/>
          </a:blip>
          <a:stretch>
            <a:fillRect/>
          </a:stretch>
        </p:blipFill>
        <p:spPr>
          <a:xfrm>
            <a:off x="451000" y="1358200"/>
            <a:ext cx="6996097" cy="3053949"/>
          </a:xfrm>
          <a:prstGeom prst="rect">
            <a:avLst/>
          </a:prstGeom>
          <a:noFill/>
          <a:ln>
            <a:noFill/>
          </a:ln>
        </p:spPr>
      </p:pic>
      <p:sp>
        <p:nvSpPr>
          <p:cNvPr id="130" name="Google Shape;130;p23"/>
          <p:cNvSpPr txBox="1"/>
          <p:nvPr/>
        </p:nvSpPr>
        <p:spPr>
          <a:xfrm>
            <a:off x="451000" y="4491425"/>
            <a:ext cx="18708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academy.oracle.com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1125" y="614714"/>
            <a:ext cx="4722875" cy="617220"/>
          </a:xfrm>
        </p:spPr>
        <p:txBody>
          <a:bodyPr/>
          <a:lstStyle/>
          <a:p>
            <a:r>
              <a:rPr lang="en-US" dirty="0"/>
              <a:t>Engaging learners</a:t>
            </a:r>
          </a:p>
        </p:txBody>
      </p:sp>
      <p:sp>
        <p:nvSpPr>
          <p:cNvPr id="3" name="Text Placeholder 2"/>
          <p:cNvSpPr>
            <a:spLocks noGrp="1"/>
          </p:cNvSpPr>
          <p:nvPr>
            <p:ph type="body" sz="quarter" idx="16"/>
          </p:nvPr>
        </p:nvSpPr>
        <p:spPr>
          <a:xfrm>
            <a:off x="4446811" y="1428750"/>
            <a:ext cx="3952307" cy="849365"/>
          </a:xfrm>
        </p:spPr>
        <p:txBody>
          <a:bodyPr>
            <a:noAutofit/>
          </a:bodyPr>
          <a:lstStyle/>
          <a:p>
            <a:pPr marL="114300" indent="0">
              <a:buNone/>
            </a:pPr>
            <a:r>
              <a:rPr lang="en-US" sz="1650" b="1" dirty="0">
                <a:latin typeface="Oracle Sans Light" panose="020B0403020204020204" pitchFamily="34" charset="0"/>
                <a:cs typeface="Oracle Sans Light" panose="020B0403020204020204" pitchFamily="34" charset="0"/>
              </a:rPr>
              <a:t>Oracle Academy </a:t>
            </a:r>
            <a:r>
              <a:rPr lang="en-US" sz="1650" dirty="0">
                <a:latin typeface="Oracle Sans Light" panose="020B0403020204020204" pitchFamily="34" charset="0"/>
                <a:cs typeface="Oracle Sans Light" panose="020B0403020204020204" pitchFamily="34" charset="0"/>
              </a:rPr>
              <a:t>offers educational institutions and faculty the computing and technology teaching resources they need to engage, inspire, and prepare students with industry relevant skills to become technology innovators and leaders of the future.</a:t>
            </a:r>
          </a:p>
        </p:txBody>
      </p:sp>
      <p:sp>
        <p:nvSpPr>
          <p:cNvPr id="6" name="Footer Placeholder 5"/>
          <p:cNvSpPr>
            <a:spLocks noGrp="1"/>
          </p:cNvSpPr>
          <p:nvPr>
            <p:ph type="ftr" sz="quarter" idx="22"/>
          </p:nvPr>
        </p:nvSpPr>
        <p:spPr/>
        <p:txBody>
          <a:bodyPr/>
          <a:lstStyle/>
          <a:p>
            <a:pPr defTabSz="685800">
              <a:buClrTx/>
              <a:defRPr/>
            </a:pPr>
            <a:r>
              <a:rPr lang="en-US" sz="675" kern="1200" dirty="0">
                <a:solidFill>
                  <a:srgbClr val="8B8580"/>
                </a:solidFill>
                <a:latin typeface="Oracle Sans Tab"/>
                <a:ea typeface="+mn-ea"/>
                <a:cs typeface="+mn-cs"/>
              </a:rPr>
              <a:t>Copyright © 2021, Oracle and/or its affiliates</a:t>
            </a:r>
          </a:p>
        </p:txBody>
      </p:sp>
      <p:sp>
        <p:nvSpPr>
          <p:cNvPr id="7" name="Slide Number Placeholder 6"/>
          <p:cNvSpPr>
            <a:spLocks noGrp="1"/>
          </p:cNvSpPr>
          <p:nvPr>
            <p:ph type="sldNum" sz="quarter" idx="23"/>
          </p:nvPr>
        </p:nvSpPr>
        <p:spPr/>
        <p:txBody>
          <a:bodyPr/>
          <a:lstStyle/>
          <a:p>
            <a:pPr algn="l" defTabSz="685800">
              <a:buClrTx/>
              <a:defRPr/>
            </a:pPr>
            <a:fld id="{345D60D9-5372-5F40-9443-0F9AE5BDC3C8}" type="slidenum">
              <a:rPr lang="en-US" sz="675" kern="1200">
                <a:solidFill>
                  <a:srgbClr val="8B8580"/>
                </a:solidFill>
                <a:latin typeface="Oracle Sans Tab"/>
                <a:ea typeface="+mn-ea"/>
                <a:cs typeface="+mn-cs"/>
              </a:rPr>
              <a:pPr algn="l" defTabSz="685800">
                <a:buClrTx/>
                <a:defRPr/>
              </a:pPr>
              <a:t>11</a:t>
            </a:fld>
            <a:endParaRPr lang="en-US" sz="675" kern="1200" dirty="0">
              <a:solidFill>
                <a:srgbClr val="8B8580"/>
              </a:solidFill>
              <a:latin typeface="Oracle Sans Tab"/>
              <a:ea typeface="+mn-ea"/>
              <a:cs typeface="+mn-cs"/>
            </a:endParaRPr>
          </a:p>
        </p:txBody>
      </p:sp>
      <p:pic>
        <p:nvPicPr>
          <p:cNvPr id="5" name="Picture Placeholder 4"/>
          <p:cNvPicPr>
            <a:picLocks noGrp="1" noChangeAspect="1"/>
          </p:cNvPicPr>
          <p:nvPr>
            <p:ph type="pic" sz="quarter" idx="20"/>
          </p:nvPr>
        </p:nvPicPr>
        <p:blipFill rotWithShape="1">
          <a:blip r:embed="rId3" cstate="hqprint">
            <a:extLst>
              <a:ext uri="{28A0092B-C50C-407E-A947-70E740481C1C}">
                <a14:useLocalDpi xmlns:a14="http://schemas.microsoft.com/office/drawing/2010/main" val="0"/>
              </a:ext>
            </a:extLst>
          </a:blip>
          <a:srcRect l="14444" t="12108" r="14444" b="12926"/>
          <a:stretch/>
        </p:blipFill>
        <p:spPr>
          <a:xfrm>
            <a:off x="-1" y="0"/>
            <a:ext cx="4191778" cy="5143500"/>
          </a:xfrm>
        </p:spPr>
      </p:pic>
      <p:sp>
        <p:nvSpPr>
          <p:cNvPr id="8" name="TextBox 7">
            <a:extLst>
              <a:ext uri="{FF2B5EF4-FFF2-40B4-BE49-F238E27FC236}">
                <a16:creationId xmlns:a16="http://schemas.microsoft.com/office/drawing/2014/main" id="{61A8FB25-AC82-42CE-AE69-B88DB14C2B7C}"/>
              </a:ext>
            </a:extLst>
          </p:cNvPr>
          <p:cNvSpPr txBox="1"/>
          <p:nvPr/>
        </p:nvSpPr>
        <p:spPr>
          <a:xfrm>
            <a:off x="4446811" y="3590279"/>
            <a:ext cx="4604106" cy="528478"/>
          </a:xfrm>
          <a:prstGeom prst="rect">
            <a:avLst/>
          </a:prstGeom>
          <a:noFill/>
        </p:spPr>
        <p:txBody>
          <a:bodyPr wrap="square">
            <a:spAutoFit/>
          </a:bodyPr>
          <a:lstStyle/>
          <a:p>
            <a:pPr>
              <a:lnSpc>
                <a:spcPct val="90000"/>
              </a:lnSpc>
              <a:spcBef>
                <a:spcPct val="0"/>
              </a:spcBef>
              <a:spcAft>
                <a:spcPct val="0"/>
              </a:spcAft>
              <a:defRPr/>
            </a:pPr>
            <a:r>
              <a:rPr lang="en-US" sz="1800" dirty="0">
                <a:solidFill>
                  <a:schemeClr val="accent2"/>
                </a:solidFill>
                <a:latin typeface="+mj-lt"/>
              </a:rPr>
              <a:t>Free</a:t>
            </a:r>
            <a:r>
              <a:rPr lang="en-US" sz="1499" dirty="0">
                <a:solidFill>
                  <a:srgbClr val="FFFFFF"/>
                </a:solidFill>
                <a:latin typeface="Oracle Sans Regular" panose="020B0503020204020204" pitchFamily="34" charset="0"/>
              </a:rPr>
              <a:t> </a:t>
            </a:r>
            <a:r>
              <a:rPr lang="en-US" sz="1349" dirty="0">
                <a:solidFill>
                  <a:srgbClr val="FFFFFF"/>
                </a:solidFill>
                <a:cs typeface="Oracle Sans Light" panose="020B0403020204020204" pitchFamily="34" charset="0"/>
              </a:rPr>
              <a:t>program for educational institutions, educators, and their students</a:t>
            </a:r>
          </a:p>
        </p:txBody>
      </p:sp>
      <p:sp>
        <p:nvSpPr>
          <p:cNvPr id="10" name="TextBox 9">
            <a:extLst>
              <a:ext uri="{FF2B5EF4-FFF2-40B4-BE49-F238E27FC236}">
                <a16:creationId xmlns:a16="http://schemas.microsoft.com/office/drawing/2014/main" id="{328C7268-5EC3-4FFF-A670-41CF543D929B}"/>
              </a:ext>
            </a:extLst>
          </p:cNvPr>
          <p:cNvSpPr txBox="1"/>
          <p:nvPr/>
        </p:nvSpPr>
        <p:spPr>
          <a:xfrm>
            <a:off x="4389455" y="3714929"/>
            <a:ext cx="4573284" cy="279179"/>
          </a:xfrm>
          <a:prstGeom prst="rect">
            <a:avLst/>
          </a:prstGeom>
          <a:noFill/>
        </p:spPr>
        <p:txBody>
          <a:bodyPr wrap="square">
            <a:spAutoFit/>
          </a:bodyPr>
          <a:lstStyle/>
          <a:p>
            <a:pPr>
              <a:lnSpc>
                <a:spcPct val="90000"/>
              </a:lnSpc>
              <a:spcBef>
                <a:spcPct val="0"/>
              </a:spcBef>
              <a:spcAft>
                <a:spcPct val="0"/>
              </a:spcAft>
              <a:defRPr/>
            </a:pPr>
            <a:r>
              <a:rPr lang="en-US" sz="1349" dirty="0">
                <a:solidFill>
                  <a:srgbClr val="FFFFFF"/>
                </a:solidFill>
              </a:rPr>
              <a:t>Helps </a:t>
            </a:r>
            <a:r>
              <a:rPr lang="en-US" sz="1050" dirty="0">
                <a:solidFill>
                  <a:srgbClr val="FFFFFF"/>
                </a:solidFill>
                <a:cs typeface="Oracle Sans Regular" panose="020B0503020204020204" pitchFamily="34" charset="0"/>
              </a:rPr>
              <a:t>students become career ready</a:t>
            </a:r>
          </a:p>
        </p:txBody>
      </p:sp>
      <p:sp>
        <p:nvSpPr>
          <p:cNvPr id="12" name="TextBox 11">
            <a:extLst>
              <a:ext uri="{FF2B5EF4-FFF2-40B4-BE49-F238E27FC236}">
                <a16:creationId xmlns:a16="http://schemas.microsoft.com/office/drawing/2014/main" id="{E0E4C978-A913-49E3-BED0-C900FE27FBDA}"/>
              </a:ext>
            </a:extLst>
          </p:cNvPr>
          <p:cNvSpPr txBox="1"/>
          <p:nvPr/>
        </p:nvSpPr>
        <p:spPr>
          <a:xfrm>
            <a:off x="4394155" y="4148732"/>
            <a:ext cx="4611812" cy="369332"/>
          </a:xfrm>
          <a:prstGeom prst="rect">
            <a:avLst/>
          </a:prstGeom>
          <a:noFill/>
        </p:spPr>
        <p:txBody>
          <a:bodyPr wrap="square">
            <a:spAutoFit/>
          </a:bodyPr>
          <a:lstStyle/>
          <a:p>
            <a:r>
              <a:rPr lang="en-US" sz="1800" dirty="0"/>
              <a:t>Oracle’s philanthropic educational program</a:t>
            </a:r>
          </a:p>
        </p:txBody>
      </p:sp>
    </p:spTree>
    <p:extLst>
      <p:ext uri="{BB962C8B-B14F-4D97-AF65-F5344CB8AC3E}">
        <p14:creationId xmlns:p14="http://schemas.microsoft.com/office/powerpoint/2010/main" val="256944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Copyright © 2024 Oracle and/or its affiliates</a:t>
            </a:r>
          </a:p>
        </p:txBody>
      </p:sp>
      <p:sp>
        <p:nvSpPr>
          <p:cNvPr id="4" name="Slide Number Placeholder 3"/>
          <p:cNvSpPr>
            <a:spLocks noGrp="1"/>
          </p:cNvSpPr>
          <p:nvPr>
            <p:ph type="sldNum" sz="quarter" idx="12"/>
          </p:nvPr>
        </p:nvSpPr>
        <p:spPr/>
        <p:txBody>
          <a:bodyPr/>
          <a:lstStyle/>
          <a:p>
            <a:fld id="{345D60D9-5372-5F40-9443-0F9AE5BDC3C8}" type="slidenum">
              <a:rPr lang="en-US" smtClean="0"/>
              <a:pPr/>
              <a:t>12</a:t>
            </a:fld>
            <a:endParaRPr lang="en-US" dirty="0"/>
          </a:p>
        </p:txBody>
      </p:sp>
      <p:sp>
        <p:nvSpPr>
          <p:cNvPr id="6" name="Text Placeholder 2">
            <a:extLst>
              <a:ext uri="{FF2B5EF4-FFF2-40B4-BE49-F238E27FC236}">
                <a16:creationId xmlns:a16="http://schemas.microsoft.com/office/drawing/2014/main" id="{1F714D97-2391-495E-8C13-180C0EB286B9}"/>
              </a:ext>
            </a:extLst>
          </p:cNvPr>
          <p:cNvSpPr txBox="1">
            <a:spLocks/>
          </p:cNvSpPr>
          <p:nvPr/>
        </p:nvSpPr>
        <p:spPr>
          <a:xfrm>
            <a:off x="653193" y="323451"/>
            <a:ext cx="6559061" cy="44963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solidFill>
                  <a:srgbClr val="2C5967"/>
                </a:solidFill>
              </a:rPr>
              <a:t>Free teaching and learning resources</a:t>
            </a:r>
          </a:p>
          <a:p>
            <a:endParaRPr lang="en-US" sz="2100" dirty="0">
              <a:solidFill>
                <a:schemeClr val="accent5"/>
              </a:solidFill>
              <a:latin typeface="+mj-lt"/>
              <a:cs typeface="Oracle Sans Semi Bold" panose="020B0603020204020204" pitchFamily="34" charset="0"/>
            </a:endParaRPr>
          </a:p>
        </p:txBody>
      </p:sp>
      <p:sp>
        <p:nvSpPr>
          <p:cNvPr id="7" name="Text Placeholder 2">
            <a:extLst>
              <a:ext uri="{FF2B5EF4-FFF2-40B4-BE49-F238E27FC236}">
                <a16:creationId xmlns:a16="http://schemas.microsoft.com/office/drawing/2014/main" id="{1F714D97-2391-495E-8C13-180C0EB286B9}"/>
              </a:ext>
            </a:extLst>
          </p:cNvPr>
          <p:cNvSpPr txBox="1">
            <a:spLocks/>
          </p:cNvSpPr>
          <p:nvPr/>
        </p:nvSpPr>
        <p:spPr>
          <a:xfrm>
            <a:off x="653192" y="836531"/>
            <a:ext cx="6559061" cy="449633"/>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solidFill>
                  <a:schemeClr val="tx2"/>
                </a:solidFill>
                <a:latin typeface="+mj-lt"/>
              </a:rPr>
              <a:t>Java pathway</a:t>
            </a:r>
            <a:endParaRPr lang="en-US" sz="2100" dirty="0">
              <a:solidFill>
                <a:schemeClr val="tx2"/>
              </a:solidFill>
              <a:latin typeface="+mj-lt"/>
              <a:cs typeface="Oracle Sans Semi Bold" panose="020B0603020204020204" pitchFamily="34" charset="0"/>
            </a:endParaRPr>
          </a:p>
        </p:txBody>
      </p:sp>
      <p:pic>
        <p:nvPicPr>
          <p:cNvPr id="8" name="Picture 7">
            <a:extLst>
              <a:ext uri="{FF2B5EF4-FFF2-40B4-BE49-F238E27FC236}">
                <a16:creationId xmlns:a16="http://schemas.microsoft.com/office/drawing/2014/main" id="{34C86E80-6BE2-1FCB-AF3E-3BF5CC251254}"/>
              </a:ext>
            </a:extLst>
          </p:cNvPr>
          <p:cNvPicPr>
            <a:picLocks noChangeAspect="1"/>
          </p:cNvPicPr>
          <p:nvPr/>
        </p:nvPicPr>
        <p:blipFill>
          <a:blip r:embed="rId3"/>
          <a:stretch>
            <a:fillRect/>
          </a:stretch>
        </p:blipFill>
        <p:spPr>
          <a:xfrm>
            <a:off x="2322398" y="1274055"/>
            <a:ext cx="5798630" cy="3782762"/>
          </a:xfrm>
          <a:prstGeom prst="rect">
            <a:avLst/>
          </a:prstGeom>
        </p:spPr>
      </p:pic>
    </p:spTree>
    <p:extLst>
      <p:ext uri="{BB962C8B-B14F-4D97-AF65-F5344CB8AC3E}">
        <p14:creationId xmlns:p14="http://schemas.microsoft.com/office/powerpoint/2010/main" val="103758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Workshop in a box</a:t>
            </a:r>
            <a:endParaRPr/>
          </a:p>
        </p:txBody>
      </p:sp>
      <p:sp>
        <p:nvSpPr>
          <p:cNvPr id="151" name="Google Shape;151;p26"/>
          <p:cNvSpPr txBox="1"/>
          <p:nvPr/>
        </p:nvSpPr>
        <p:spPr>
          <a:xfrm>
            <a:off x="639158" y="4509475"/>
            <a:ext cx="73041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academy.oracle.com</a:t>
            </a:r>
            <a:r>
              <a:rPr lang="en-US" dirty="0"/>
              <a:t>/</a:t>
            </a:r>
            <a:r>
              <a:rPr lang="en-US" dirty="0" err="1"/>
              <a:t>en</a:t>
            </a:r>
            <a:r>
              <a:rPr lang="en-US" dirty="0"/>
              <a:t>/training-</a:t>
            </a:r>
            <a:r>
              <a:rPr lang="en-US" dirty="0" err="1"/>
              <a:t>workshops.html</a:t>
            </a:r>
            <a:endParaRPr dirty="0"/>
          </a:p>
        </p:txBody>
      </p:sp>
      <p:pic>
        <p:nvPicPr>
          <p:cNvPr id="152" name="Google Shape;152;p26"/>
          <p:cNvPicPr preferRelativeResize="0"/>
          <p:nvPr/>
        </p:nvPicPr>
        <p:blipFill>
          <a:blip r:embed="rId3">
            <a:alphaModFix/>
          </a:blip>
          <a:stretch>
            <a:fillRect/>
          </a:stretch>
        </p:blipFill>
        <p:spPr>
          <a:xfrm>
            <a:off x="7584400" y="593952"/>
            <a:ext cx="717717" cy="378001"/>
          </a:xfrm>
          <a:prstGeom prst="rect">
            <a:avLst/>
          </a:prstGeom>
          <a:noFill/>
          <a:ln w="9525" cap="flat" cmpd="sng">
            <a:solidFill>
              <a:schemeClr val="dk2"/>
            </a:solidFill>
            <a:prstDash val="solid"/>
            <a:round/>
            <a:headEnd type="none" w="sm" len="sm"/>
            <a:tailEnd type="none" w="sm" len="sm"/>
          </a:ln>
        </p:spPr>
      </p:pic>
      <p:pic>
        <p:nvPicPr>
          <p:cNvPr id="153" name="Google Shape;153;p26"/>
          <p:cNvPicPr preferRelativeResize="0"/>
          <p:nvPr/>
        </p:nvPicPr>
        <p:blipFill>
          <a:blip r:embed="rId4">
            <a:alphaModFix/>
          </a:blip>
          <a:stretch>
            <a:fillRect/>
          </a:stretch>
        </p:blipFill>
        <p:spPr>
          <a:xfrm>
            <a:off x="7584400" y="1035915"/>
            <a:ext cx="717725" cy="478478"/>
          </a:xfrm>
          <a:prstGeom prst="rect">
            <a:avLst/>
          </a:prstGeom>
          <a:noFill/>
          <a:ln w="9525" cap="flat" cmpd="sng">
            <a:solidFill>
              <a:schemeClr val="dk2"/>
            </a:solidFill>
            <a:prstDash val="solid"/>
            <a:round/>
            <a:headEnd type="none" w="sm" len="sm"/>
            <a:tailEnd type="none" w="sm" len="sm"/>
          </a:ln>
        </p:spPr>
      </p:pic>
      <p:pic>
        <p:nvPicPr>
          <p:cNvPr id="154" name="Google Shape;154;p26"/>
          <p:cNvPicPr preferRelativeResize="0"/>
          <p:nvPr/>
        </p:nvPicPr>
        <p:blipFill>
          <a:blip r:embed="rId5">
            <a:alphaModFix/>
          </a:blip>
          <a:stretch>
            <a:fillRect/>
          </a:stretch>
        </p:blipFill>
        <p:spPr>
          <a:xfrm>
            <a:off x="7584400" y="1578357"/>
            <a:ext cx="717725" cy="478478"/>
          </a:xfrm>
          <a:prstGeom prst="rect">
            <a:avLst/>
          </a:prstGeom>
          <a:noFill/>
          <a:ln w="9525" cap="flat" cmpd="sng">
            <a:solidFill>
              <a:schemeClr val="dk2"/>
            </a:solidFill>
            <a:prstDash val="solid"/>
            <a:round/>
            <a:headEnd type="none" w="sm" len="sm"/>
            <a:tailEnd type="none" w="sm" len="sm"/>
          </a:ln>
        </p:spPr>
      </p:pic>
      <p:pic>
        <p:nvPicPr>
          <p:cNvPr id="155" name="Google Shape;155;p26"/>
          <p:cNvPicPr preferRelativeResize="0"/>
          <p:nvPr/>
        </p:nvPicPr>
        <p:blipFill>
          <a:blip r:embed="rId6">
            <a:alphaModFix/>
          </a:blip>
          <a:stretch>
            <a:fillRect/>
          </a:stretch>
        </p:blipFill>
        <p:spPr>
          <a:xfrm>
            <a:off x="7584400" y="2120797"/>
            <a:ext cx="717725" cy="478494"/>
          </a:xfrm>
          <a:prstGeom prst="rect">
            <a:avLst/>
          </a:prstGeom>
          <a:noFill/>
          <a:ln w="9525" cap="flat" cmpd="sng">
            <a:solidFill>
              <a:schemeClr val="dk2"/>
            </a:solidFill>
            <a:prstDash val="solid"/>
            <a:round/>
            <a:headEnd type="none" w="sm" len="sm"/>
            <a:tailEnd type="none" w="sm" len="sm"/>
          </a:ln>
        </p:spPr>
      </p:pic>
      <p:pic>
        <p:nvPicPr>
          <p:cNvPr id="156" name="Google Shape;156;p26"/>
          <p:cNvPicPr preferRelativeResize="0"/>
          <p:nvPr/>
        </p:nvPicPr>
        <p:blipFill>
          <a:blip r:embed="rId7">
            <a:alphaModFix/>
          </a:blip>
          <a:stretch>
            <a:fillRect/>
          </a:stretch>
        </p:blipFill>
        <p:spPr>
          <a:xfrm>
            <a:off x="7584400" y="2663254"/>
            <a:ext cx="717725" cy="478477"/>
          </a:xfrm>
          <a:prstGeom prst="rect">
            <a:avLst/>
          </a:prstGeom>
          <a:noFill/>
          <a:ln w="9525" cap="flat" cmpd="sng">
            <a:solidFill>
              <a:schemeClr val="dk2"/>
            </a:solidFill>
            <a:prstDash val="solid"/>
            <a:round/>
            <a:headEnd type="none" w="sm" len="sm"/>
            <a:tailEnd type="none" w="sm" len="sm"/>
          </a:ln>
        </p:spPr>
      </p:pic>
      <p:pic>
        <p:nvPicPr>
          <p:cNvPr id="157" name="Google Shape;157;p26"/>
          <p:cNvPicPr preferRelativeResize="0"/>
          <p:nvPr/>
        </p:nvPicPr>
        <p:blipFill>
          <a:blip r:embed="rId8">
            <a:alphaModFix/>
          </a:blip>
          <a:stretch>
            <a:fillRect/>
          </a:stretch>
        </p:blipFill>
        <p:spPr>
          <a:xfrm>
            <a:off x="7584400" y="3205695"/>
            <a:ext cx="717725" cy="502407"/>
          </a:xfrm>
          <a:prstGeom prst="rect">
            <a:avLst/>
          </a:prstGeom>
          <a:noFill/>
          <a:ln w="9525" cap="flat" cmpd="sng">
            <a:solidFill>
              <a:schemeClr val="dk2"/>
            </a:solidFill>
            <a:prstDash val="solid"/>
            <a:round/>
            <a:headEnd type="none" w="sm" len="sm"/>
            <a:tailEnd type="none" w="sm" len="sm"/>
          </a:ln>
        </p:spPr>
      </p:pic>
      <p:pic>
        <p:nvPicPr>
          <p:cNvPr id="158" name="Google Shape;158;p26"/>
          <p:cNvPicPr preferRelativeResize="0"/>
          <p:nvPr/>
        </p:nvPicPr>
        <p:blipFill>
          <a:blip r:embed="rId9">
            <a:alphaModFix/>
          </a:blip>
          <a:stretch>
            <a:fillRect/>
          </a:stretch>
        </p:blipFill>
        <p:spPr>
          <a:xfrm flipH="1">
            <a:off x="7584401" y="3772065"/>
            <a:ext cx="717724" cy="478197"/>
          </a:xfrm>
          <a:prstGeom prst="rect">
            <a:avLst/>
          </a:prstGeom>
          <a:noFill/>
          <a:ln w="9525" cap="flat" cmpd="sng">
            <a:solidFill>
              <a:schemeClr val="dk2"/>
            </a:solidFill>
            <a:prstDash val="solid"/>
            <a:round/>
            <a:headEnd type="none" w="sm" len="sm"/>
            <a:tailEnd type="none" w="sm" len="sm"/>
          </a:ln>
        </p:spPr>
      </p:pic>
      <p:pic>
        <p:nvPicPr>
          <p:cNvPr id="159" name="Google Shape;159;p26"/>
          <p:cNvPicPr preferRelativeResize="0"/>
          <p:nvPr/>
        </p:nvPicPr>
        <p:blipFill>
          <a:blip r:embed="rId10">
            <a:alphaModFix/>
          </a:blip>
          <a:stretch>
            <a:fillRect/>
          </a:stretch>
        </p:blipFill>
        <p:spPr>
          <a:xfrm>
            <a:off x="7584400" y="4314225"/>
            <a:ext cx="717725" cy="358862"/>
          </a:xfrm>
          <a:prstGeom prst="rect">
            <a:avLst/>
          </a:prstGeom>
          <a:noFill/>
          <a:ln w="9525" cap="flat" cmpd="sng">
            <a:solidFill>
              <a:schemeClr val="dk2"/>
            </a:solidFill>
            <a:prstDash val="solid"/>
            <a:round/>
            <a:headEnd type="none" w="sm" len="sm"/>
            <a:tailEnd type="none" w="sm" len="sm"/>
          </a:ln>
        </p:spPr>
      </p:pic>
      <p:pic>
        <p:nvPicPr>
          <p:cNvPr id="3" name="Picture 2">
            <a:extLst>
              <a:ext uri="{FF2B5EF4-FFF2-40B4-BE49-F238E27FC236}">
                <a16:creationId xmlns:a16="http://schemas.microsoft.com/office/drawing/2014/main" id="{28082B61-212B-104A-F7F3-30E3E6C25797}"/>
              </a:ext>
            </a:extLst>
          </p:cNvPr>
          <p:cNvPicPr>
            <a:picLocks noChangeAspect="1"/>
          </p:cNvPicPr>
          <p:nvPr/>
        </p:nvPicPr>
        <p:blipFill>
          <a:blip r:embed="rId11"/>
          <a:stretch>
            <a:fillRect/>
          </a:stretch>
        </p:blipFill>
        <p:spPr>
          <a:xfrm>
            <a:off x="311700" y="1573837"/>
            <a:ext cx="7071021" cy="17349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Java Explorer from Oracle University - free training</a:t>
            </a:r>
            <a:endParaRPr dirty="0"/>
          </a:p>
        </p:txBody>
      </p:sp>
      <p:pic>
        <p:nvPicPr>
          <p:cNvPr id="136" name="Google Shape;136;p24"/>
          <p:cNvPicPr preferRelativeResize="0"/>
          <p:nvPr/>
        </p:nvPicPr>
        <p:blipFill>
          <a:blip r:embed="rId3">
            <a:alphaModFix/>
          </a:blip>
          <a:stretch>
            <a:fillRect/>
          </a:stretch>
        </p:blipFill>
        <p:spPr>
          <a:xfrm>
            <a:off x="451025" y="1060425"/>
            <a:ext cx="5216576" cy="3410051"/>
          </a:xfrm>
          <a:prstGeom prst="rect">
            <a:avLst/>
          </a:prstGeom>
          <a:noFill/>
          <a:ln>
            <a:noFill/>
          </a:ln>
        </p:spPr>
      </p:pic>
      <p:sp>
        <p:nvSpPr>
          <p:cNvPr id="137" name="Google Shape;137;p24"/>
          <p:cNvSpPr txBox="1"/>
          <p:nvPr/>
        </p:nvSpPr>
        <p:spPr>
          <a:xfrm>
            <a:off x="451000" y="4491425"/>
            <a:ext cx="8381400" cy="40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100" u="sng">
                <a:solidFill>
                  <a:schemeClr val="hlink"/>
                </a:solidFill>
                <a:hlinkClick r:id="rId4"/>
              </a:rPr>
              <a:t>learn.oracle.com/ols/learning-path/java-explorer/40805/79726</a:t>
            </a:r>
            <a:endParaRPr sz="2100" u="sng">
              <a:solidFill>
                <a:schemeClr val="hlink"/>
              </a:solidFill>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 Training &amp; Certifications</a:t>
            </a:r>
            <a:endParaRPr/>
          </a:p>
        </p:txBody>
      </p:sp>
      <p:sp>
        <p:nvSpPr>
          <p:cNvPr id="143" name="Google Shape;143;p25"/>
          <p:cNvSpPr txBox="1"/>
          <p:nvPr/>
        </p:nvSpPr>
        <p:spPr>
          <a:xfrm>
            <a:off x="451000" y="4734000"/>
            <a:ext cx="20781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education.oracle.com</a:t>
            </a:r>
            <a:endParaRPr/>
          </a:p>
        </p:txBody>
      </p:sp>
      <p:pic>
        <p:nvPicPr>
          <p:cNvPr id="4" name="Picture 3">
            <a:extLst>
              <a:ext uri="{FF2B5EF4-FFF2-40B4-BE49-F238E27FC236}">
                <a16:creationId xmlns:a16="http://schemas.microsoft.com/office/drawing/2014/main" id="{ED5DA05E-02B9-53EE-7111-EBAA7F4F822C}"/>
              </a:ext>
            </a:extLst>
          </p:cNvPr>
          <p:cNvPicPr>
            <a:picLocks noChangeAspect="1"/>
          </p:cNvPicPr>
          <p:nvPr/>
        </p:nvPicPr>
        <p:blipFill>
          <a:blip r:embed="rId4"/>
          <a:stretch>
            <a:fillRect/>
          </a:stretch>
        </p:blipFill>
        <p:spPr>
          <a:xfrm>
            <a:off x="845820" y="1193813"/>
            <a:ext cx="6606540" cy="33640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6"/>
          </p:nvPr>
        </p:nvSpPr>
        <p:spPr/>
        <p:txBody>
          <a:bodyPr/>
          <a:lstStyle/>
          <a:p>
            <a:fld id="{345D60D9-5372-5F40-9443-0F9AE5BDC3C8}" type="slidenum">
              <a:rPr lang="en-US" smtClean="0"/>
              <a:pPr/>
              <a:t>16</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610" y="346627"/>
            <a:ext cx="6448961" cy="4532243"/>
          </a:xfrm>
          <a:prstGeom prst="rect">
            <a:avLst/>
          </a:prstGeom>
        </p:spPr>
      </p:pic>
    </p:spTree>
    <p:extLst>
      <p:ext uri="{BB962C8B-B14F-4D97-AF65-F5344CB8AC3E}">
        <p14:creationId xmlns:p14="http://schemas.microsoft.com/office/powerpoint/2010/main" val="250159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34187" y="244667"/>
            <a:ext cx="8910000" cy="19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Learn Java by building working applications </a:t>
            </a:r>
            <a:endParaRPr sz="3200"/>
          </a:p>
        </p:txBody>
      </p:sp>
      <p:sp>
        <p:nvSpPr>
          <p:cNvPr id="165" name="Google Shape;165;p27"/>
          <p:cNvSpPr txBox="1">
            <a:spLocks noGrp="1"/>
          </p:cNvSpPr>
          <p:nvPr>
            <p:ph type="body" idx="1"/>
          </p:nvPr>
        </p:nvSpPr>
        <p:spPr>
          <a:xfrm>
            <a:off x="4965767" y="1306967"/>
            <a:ext cx="4044000" cy="1264800"/>
          </a:xfrm>
          <a:prstGeom prst="rect">
            <a:avLst/>
          </a:prstGeom>
        </p:spPr>
        <p:txBody>
          <a:bodyPr spcFirstLastPara="1" wrap="square" lIns="91425" tIns="91425" rIns="91425" bIns="91425" anchor="t" anchorCtr="0">
            <a:noAutofit/>
          </a:bodyPr>
          <a:lstStyle/>
          <a:p>
            <a:pPr marL="457200" lvl="0" indent="-292100" algn="l" rtl="0">
              <a:lnSpc>
                <a:spcPct val="100000"/>
              </a:lnSpc>
              <a:spcBef>
                <a:spcPts val="700"/>
              </a:spcBef>
              <a:spcAft>
                <a:spcPts val="0"/>
              </a:spcAft>
              <a:buClr>
                <a:srgbClr val="000000"/>
              </a:buClr>
              <a:buSzPts val="1200"/>
              <a:buChar char="●"/>
            </a:pPr>
            <a:r>
              <a:rPr lang="en" sz="1200">
                <a:solidFill>
                  <a:srgbClr val="000000"/>
                </a:solidFill>
              </a:rPr>
              <a:t>Project-based learning:</a:t>
            </a:r>
            <a:br>
              <a:rPr lang="en" sz="1200">
                <a:solidFill>
                  <a:srgbClr val="000000"/>
                </a:solidFill>
              </a:rPr>
            </a:br>
            <a:r>
              <a:rPr lang="en" sz="1200">
                <a:solidFill>
                  <a:srgbClr val="000000"/>
                </a:solidFill>
              </a:rPr>
              <a:t>learn Java by building working applications.</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Knowledge Map with single-concept Java topics</a:t>
            </a:r>
            <a:br>
              <a:rPr lang="en" sz="1200">
                <a:solidFill>
                  <a:srgbClr val="000000"/>
                </a:solidFill>
              </a:rPr>
            </a:br>
            <a:r>
              <a:rPr lang="en" sz="1200">
                <a:solidFill>
                  <a:srgbClr val="000000"/>
                </a:solidFill>
              </a:rPr>
              <a:t>and connections between them.</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Your own personal study plan.</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Text-based tutorials and interactive challenges. </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Integration with professional JetBrains IDEs.</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A community of over 270k learners.</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After completing projects, publish them to GitHub</a:t>
            </a:r>
            <a:br>
              <a:rPr lang="en" sz="1200">
                <a:solidFill>
                  <a:srgbClr val="000000"/>
                </a:solidFill>
              </a:rPr>
            </a:br>
            <a:r>
              <a:rPr lang="en" sz="1200">
                <a:solidFill>
                  <a:srgbClr val="000000"/>
                </a:solidFill>
              </a:rPr>
              <a:t>to build your developer portfolio. </a:t>
            </a:r>
            <a:endParaRPr sz="1200">
              <a:solidFill>
                <a:srgbClr val="000000"/>
              </a:solidFill>
            </a:endParaRPr>
          </a:p>
        </p:txBody>
      </p:sp>
      <p:sp>
        <p:nvSpPr>
          <p:cNvPr id="166" name="Google Shape;166;p27"/>
          <p:cNvSpPr txBox="1">
            <a:spLocks noGrp="1"/>
          </p:cNvSpPr>
          <p:nvPr>
            <p:ph type="body" idx="1"/>
          </p:nvPr>
        </p:nvSpPr>
        <p:spPr>
          <a:xfrm>
            <a:off x="270700" y="4343783"/>
            <a:ext cx="8975100" cy="487200"/>
          </a:xfrm>
          <a:prstGeom prst="rect">
            <a:avLst/>
          </a:prstGeom>
          <a:noFill/>
          <a:ln>
            <a:noFill/>
          </a:ln>
        </p:spPr>
        <p:txBody>
          <a:bodyPr spcFirstLastPara="1" wrap="square" lIns="45700" tIns="45700" rIns="45700" bIns="45700" anchor="ctr" anchorCtr="0">
            <a:noAutofit/>
          </a:bodyPr>
          <a:lstStyle/>
          <a:p>
            <a:pPr marL="0" lvl="0" indent="0" algn="l" rtl="0">
              <a:lnSpc>
                <a:spcPct val="80000"/>
              </a:lnSpc>
              <a:spcBef>
                <a:spcPts val="0"/>
              </a:spcBef>
              <a:spcAft>
                <a:spcPts val="0"/>
              </a:spcAft>
              <a:buClr>
                <a:srgbClr val="FFFFFF"/>
              </a:buClr>
              <a:buSzPts val="2300"/>
              <a:buFont typeface="Arial"/>
              <a:buNone/>
            </a:pPr>
            <a:r>
              <a:rPr lang="en" sz="1700" dirty="0">
                <a:solidFill>
                  <a:srgbClr val="000000"/>
                </a:solidFill>
              </a:rPr>
              <a:t>Extended 3-month free trial on JetBrains Academy: </a:t>
            </a:r>
            <a:r>
              <a:rPr lang="en" sz="1700" dirty="0">
                <a:solidFill>
                  <a:schemeClr val="hlink"/>
                </a:solidFill>
                <a:uFill>
                  <a:noFill/>
                </a:uFill>
                <a:hlinkClick r:id="rId3"/>
              </a:rPr>
              <a:t>jb.gg/academy/java_in_education</a:t>
            </a:r>
            <a:endParaRPr sz="1700" dirty="0">
              <a:solidFill>
                <a:srgbClr val="0097A7"/>
              </a:solidFill>
            </a:endParaRPr>
          </a:p>
          <a:p>
            <a:pPr marL="0" lvl="0" indent="0" algn="ctr" rtl="0">
              <a:lnSpc>
                <a:spcPct val="80000"/>
              </a:lnSpc>
              <a:spcBef>
                <a:spcPts val="0"/>
              </a:spcBef>
              <a:spcAft>
                <a:spcPts val="0"/>
              </a:spcAft>
              <a:buClr>
                <a:srgbClr val="FFFFFF"/>
              </a:buClr>
              <a:buSzPts val="2300"/>
              <a:buFont typeface="Arial"/>
              <a:buNone/>
            </a:pPr>
            <a:endParaRPr sz="500" dirty="0">
              <a:solidFill>
                <a:srgbClr val="000000"/>
              </a:solidFill>
            </a:endParaRPr>
          </a:p>
        </p:txBody>
      </p:sp>
      <p:pic>
        <p:nvPicPr>
          <p:cNvPr id="167" name="Google Shape;167;p27"/>
          <p:cNvPicPr preferRelativeResize="0"/>
          <p:nvPr/>
        </p:nvPicPr>
        <p:blipFill>
          <a:blip r:embed="rId4">
            <a:alphaModFix/>
          </a:blip>
          <a:stretch>
            <a:fillRect/>
          </a:stretch>
        </p:blipFill>
        <p:spPr>
          <a:xfrm>
            <a:off x="354831" y="1259733"/>
            <a:ext cx="4439834" cy="27727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4" name="Google Shape;174;p28"/>
          <p:cNvPicPr preferRelativeResize="0"/>
          <p:nvPr/>
        </p:nvPicPr>
        <p:blipFill>
          <a:blip r:embed="rId3">
            <a:alphaModFix/>
          </a:blip>
          <a:stretch>
            <a:fillRect/>
          </a:stretch>
        </p:blipFill>
        <p:spPr>
          <a:xfrm>
            <a:off x="4763" y="0"/>
            <a:ext cx="9134475"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a:t>
            </a:r>
            <a:endParaRPr/>
          </a:p>
        </p:txBody>
      </p:sp>
      <p:sp>
        <p:nvSpPr>
          <p:cNvPr id="180" name="Google Shape;180;p29"/>
          <p:cNvSpPr/>
          <p:nvPr/>
        </p:nvSpPr>
        <p:spPr>
          <a:xfrm>
            <a:off x="475350" y="1712500"/>
            <a:ext cx="3229800" cy="304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AutoNum type="arabicPeriod"/>
            </a:pPr>
            <a:r>
              <a:rPr lang="en" sz="1200">
                <a:solidFill>
                  <a:schemeClr val="dk1"/>
                </a:solidFill>
              </a:rPr>
              <a:t>Sign up as an Institutional Member of Oracle Academy to access Java resources including workshop in a box resources or full curriculum to utilize in the classroom to teach students. </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 sz="1200">
                <a:solidFill>
                  <a:schemeClr val="dk1"/>
                </a:solidFill>
              </a:rPr>
              <a:t>If you work at an educational institution? Check to see if your institution is already a member.</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 sz="1200">
                <a:solidFill>
                  <a:schemeClr val="dk1"/>
                </a:solidFill>
              </a:rPr>
              <a:t>JUG Leaders: Learn more by visiting the Oracle Academy website or contacting the Oracle Academy team; sign up as an Individual to teach a Workshop in a Box.</a:t>
            </a:r>
            <a:endParaRPr sz="1200">
              <a:solidFill>
                <a:schemeClr val="dk1"/>
              </a:solidFill>
            </a:endParaRPr>
          </a:p>
          <a:p>
            <a:pPr marL="0" lvl="0" indent="0" algn="l" rtl="0">
              <a:spcBef>
                <a:spcPts val="1200"/>
              </a:spcBef>
              <a:spcAft>
                <a:spcPts val="0"/>
              </a:spcAft>
              <a:buNone/>
            </a:pPr>
            <a:endParaRPr sz="1200"/>
          </a:p>
        </p:txBody>
      </p:sp>
      <p:sp>
        <p:nvSpPr>
          <p:cNvPr id="181" name="Google Shape;181;p29"/>
          <p:cNvSpPr/>
          <p:nvPr/>
        </p:nvSpPr>
        <p:spPr>
          <a:xfrm>
            <a:off x="4046575" y="1712475"/>
            <a:ext cx="3229800" cy="304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sz="1200"/>
              <a:t>Take free Oracle University Java Explorer course.</a:t>
            </a:r>
            <a:endParaRPr sz="1200"/>
          </a:p>
          <a:p>
            <a:pPr marL="457200" lvl="0" indent="-304800" algn="l" rtl="0">
              <a:spcBef>
                <a:spcPts val="0"/>
              </a:spcBef>
              <a:spcAft>
                <a:spcPts val="0"/>
              </a:spcAft>
              <a:buSzPts val="1200"/>
              <a:buAutoNum type="arabicPeriod"/>
            </a:pPr>
            <a:r>
              <a:rPr lang="en" sz="1200"/>
              <a:t>Contact your local Java User Group (JUG).</a:t>
            </a:r>
            <a:endParaRPr sz="1200"/>
          </a:p>
          <a:p>
            <a:pPr marL="457200" lvl="0" indent="-304800" algn="l" rtl="0">
              <a:spcBef>
                <a:spcPts val="0"/>
              </a:spcBef>
              <a:spcAft>
                <a:spcPts val="0"/>
              </a:spcAft>
              <a:buSzPts val="1200"/>
              <a:buAutoNum type="arabicPeriod"/>
            </a:pPr>
            <a:r>
              <a:rPr lang="en" sz="1200"/>
              <a:t>Attend meetup and introduce yourself.</a:t>
            </a:r>
            <a:endParaRPr sz="1200"/>
          </a:p>
          <a:p>
            <a:pPr marL="457200" lvl="0" indent="-304800" algn="l" rtl="0">
              <a:spcBef>
                <a:spcPts val="0"/>
              </a:spcBef>
              <a:spcAft>
                <a:spcPts val="0"/>
              </a:spcAft>
              <a:buSzPts val="1200"/>
              <a:buAutoNum type="arabicPeriod"/>
            </a:pPr>
            <a:r>
              <a:rPr lang="en" sz="1200"/>
              <a:t>Ask for suggestions and recommendations for the JUG on the discussion list.</a:t>
            </a:r>
            <a:endParaRPr sz="1200"/>
          </a:p>
          <a:p>
            <a:pPr marL="457200" lvl="0" indent="-304800" algn="l" rtl="0">
              <a:spcBef>
                <a:spcPts val="0"/>
              </a:spcBef>
              <a:spcAft>
                <a:spcPts val="0"/>
              </a:spcAft>
              <a:buSzPts val="1200"/>
              <a:buAutoNum type="arabicPeriod"/>
            </a:pPr>
            <a:r>
              <a:rPr lang="en" sz="1200"/>
              <a:t>Offer to provide feedback and suggestions on your experience with (learning) Java.</a:t>
            </a:r>
            <a:endParaRPr sz="1200"/>
          </a:p>
        </p:txBody>
      </p:sp>
      <p:sp>
        <p:nvSpPr>
          <p:cNvPr id="182" name="Google Shape;182;p29"/>
          <p:cNvSpPr txBox="1"/>
          <p:nvPr/>
        </p:nvSpPr>
        <p:spPr>
          <a:xfrm>
            <a:off x="475350" y="1224900"/>
            <a:ext cx="35490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Educators/Community Leaders</a:t>
            </a:r>
            <a:endParaRPr sz="1800"/>
          </a:p>
        </p:txBody>
      </p:sp>
      <p:sp>
        <p:nvSpPr>
          <p:cNvPr id="183" name="Google Shape;183;p29"/>
          <p:cNvSpPr txBox="1"/>
          <p:nvPr/>
        </p:nvSpPr>
        <p:spPr>
          <a:xfrm>
            <a:off x="4046575" y="1224900"/>
            <a:ext cx="14199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Students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Java used?</a:t>
            </a:r>
            <a:endParaRPr/>
          </a:p>
        </p:txBody>
      </p:sp>
      <p:pic>
        <p:nvPicPr>
          <p:cNvPr id="66" name="Google Shape;66;p15"/>
          <p:cNvPicPr preferRelativeResize="0"/>
          <p:nvPr/>
        </p:nvPicPr>
        <p:blipFill>
          <a:blip r:embed="rId3">
            <a:alphaModFix/>
          </a:blip>
          <a:stretch>
            <a:fillRect/>
          </a:stretch>
        </p:blipFill>
        <p:spPr>
          <a:xfrm>
            <a:off x="1230463" y="1116013"/>
            <a:ext cx="6524625" cy="3667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9" name="Google Shape;189;p30"/>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Bring Java to next generation of developers:</a:t>
            </a:r>
            <a:endParaRPr dirty="0"/>
          </a:p>
          <a:p>
            <a:pPr marL="0" lvl="0" indent="0" algn="l" rtl="0">
              <a:spcBef>
                <a:spcPts val="1600"/>
              </a:spcBef>
              <a:spcAft>
                <a:spcPts val="0"/>
              </a:spcAft>
              <a:buNone/>
            </a:pPr>
            <a:r>
              <a:rPr lang="en" sz="2500" u="sng" dirty="0">
                <a:solidFill>
                  <a:schemeClr val="hlink"/>
                </a:solidFill>
                <a:hlinkClick r:id="rId3"/>
              </a:rPr>
              <a:t>https://jcp.org/java-in-education</a:t>
            </a:r>
            <a:r>
              <a:rPr lang="en" sz="2700" dirty="0">
                <a:solidFill>
                  <a:srgbClr val="9A9B9D"/>
                </a:solidFill>
              </a:rPr>
              <a:t> </a:t>
            </a:r>
            <a:r>
              <a:rPr lang="en" sz="2500" dirty="0">
                <a:solidFill>
                  <a:srgbClr val="9A9B9D"/>
                </a:solidFill>
              </a:rPr>
              <a:t>(join the </a:t>
            </a:r>
            <a:r>
              <a:rPr lang="en" sz="2500" dirty="0" err="1">
                <a:solidFill>
                  <a:srgbClr val="9A9B9D"/>
                </a:solidFill>
              </a:rPr>
              <a:t>groups.io</a:t>
            </a:r>
            <a:r>
              <a:rPr lang="en" sz="2500" dirty="0">
                <a:solidFill>
                  <a:srgbClr val="9A9B9D"/>
                </a:solidFill>
              </a:rPr>
              <a:t> list here)</a:t>
            </a:r>
            <a:endParaRPr sz="2100" u="sng" dirty="0">
              <a:solidFill>
                <a:schemeClr val="hlink"/>
              </a:solidFill>
            </a:endParaRPr>
          </a:p>
          <a:p>
            <a:pPr marL="0" lvl="0" indent="0" algn="l" rtl="0">
              <a:lnSpc>
                <a:spcPct val="90000"/>
              </a:lnSpc>
              <a:spcBef>
                <a:spcPts val="1600"/>
              </a:spcBef>
              <a:spcAft>
                <a:spcPts val="0"/>
              </a:spcAft>
              <a:buClr>
                <a:schemeClr val="dk1"/>
              </a:buClr>
              <a:buSzPts val="1100"/>
              <a:buFont typeface="Arial"/>
              <a:buNone/>
            </a:pPr>
            <a:r>
              <a:rPr lang="en" sz="2100" dirty="0">
                <a:solidFill>
                  <a:srgbClr val="9A9B9D"/>
                </a:solidFill>
              </a:rPr>
              <a:t>–</a:t>
            </a:r>
            <a:r>
              <a:rPr lang="en" sz="2100" dirty="0">
                <a:solidFill>
                  <a:srgbClr val="58595B"/>
                </a:solidFill>
              </a:rPr>
              <a:t>How Java is used in Industry (hear from JCP Members)</a:t>
            </a:r>
            <a:endParaRPr sz="2100" dirty="0">
              <a:solidFill>
                <a:srgbClr val="58595B"/>
              </a:solidFill>
            </a:endParaRPr>
          </a:p>
          <a:p>
            <a:pPr marL="0" lvl="0" indent="0" algn="l" rtl="0">
              <a:lnSpc>
                <a:spcPct val="90000"/>
              </a:lnSpc>
              <a:spcBef>
                <a:spcPts val="0"/>
              </a:spcBef>
              <a:spcAft>
                <a:spcPts val="0"/>
              </a:spcAft>
              <a:buClr>
                <a:schemeClr val="dk1"/>
              </a:buClr>
              <a:buSzPts val="1100"/>
              <a:buFont typeface="Arial"/>
              <a:buNone/>
            </a:pPr>
            <a:r>
              <a:rPr lang="en" sz="2100" dirty="0">
                <a:solidFill>
                  <a:srgbClr val="9A9B9D"/>
                </a:solidFill>
              </a:rPr>
              <a:t>–</a:t>
            </a:r>
            <a:r>
              <a:rPr lang="en" sz="2100" dirty="0">
                <a:solidFill>
                  <a:srgbClr val="58595B"/>
                </a:solidFill>
              </a:rPr>
              <a:t>How to host a discussion with your community members about getting involved with the initiative</a:t>
            </a:r>
          </a:p>
          <a:p>
            <a:pPr marL="0" lvl="0" indent="0" algn="l" rtl="0">
              <a:lnSpc>
                <a:spcPct val="90000"/>
              </a:lnSpc>
              <a:spcBef>
                <a:spcPts val="0"/>
              </a:spcBef>
              <a:spcAft>
                <a:spcPts val="0"/>
              </a:spcAft>
              <a:buClr>
                <a:schemeClr val="dk1"/>
              </a:buClr>
              <a:buSzPts val="1100"/>
              <a:buFont typeface="Arial"/>
              <a:buNone/>
            </a:pPr>
            <a:r>
              <a:rPr lang="en-US" sz="2100" dirty="0">
                <a:solidFill>
                  <a:srgbClr val="58595B"/>
                </a:solidFill>
                <a:hlinkClick r:id="rId4"/>
              </a:rPr>
              <a:t>https://github.com/jcp-org/Java-in-Education/wiki/Java-in-Education---Wiki-Page</a:t>
            </a:r>
            <a:endParaRPr lang="en" sz="2100" dirty="0">
              <a:solidFill>
                <a:srgbClr val="58595B"/>
              </a:solidFill>
            </a:endParaRPr>
          </a:p>
          <a:p>
            <a:pPr marL="0" lvl="0" indent="0" algn="l" rtl="0">
              <a:lnSpc>
                <a:spcPct val="90000"/>
              </a:lnSpc>
              <a:spcBef>
                <a:spcPts val="0"/>
              </a:spcBef>
              <a:spcAft>
                <a:spcPts val="0"/>
              </a:spcAft>
              <a:buClr>
                <a:schemeClr val="dk1"/>
              </a:buClr>
              <a:buSzPts val="1100"/>
              <a:buFont typeface="Arial"/>
              <a:buNone/>
            </a:pPr>
            <a:endParaRPr sz="2100" dirty="0">
              <a:solidFill>
                <a:srgbClr val="58595B"/>
              </a:solidFill>
            </a:endParaRPr>
          </a:p>
          <a:p>
            <a:pPr marL="0" lvl="0" indent="0" algn="l" rtl="0">
              <a:spcBef>
                <a:spcPts val="0"/>
              </a:spcBef>
              <a:spcAft>
                <a:spcPts val="1600"/>
              </a:spcAft>
              <a:buNone/>
            </a:pPr>
            <a:endParaRPr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Java used?</a:t>
            </a:r>
            <a:endParaRPr/>
          </a:p>
        </p:txBody>
      </p:sp>
      <p:pic>
        <p:nvPicPr>
          <p:cNvPr id="72" name="Google Shape;72;p16"/>
          <p:cNvPicPr preferRelativeResize="0"/>
          <p:nvPr/>
        </p:nvPicPr>
        <p:blipFill>
          <a:blip r:embed="rId3">
            <a:alphaModFix/>
          </a:blip>
          <a:stretch>
            <a:fillRect/>
          </a:stretch>
        </p:blipFill>
        <p:spPr>
          <a:xfrm>
            <a:off x="2908300" y="1017725"/>
            <a:ext cx="3327408"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Java used?</a:t>
            </a:r>
            <a:endParaRPr/>
          </a:p>
        </p:txBody>
      </p:sp>
      <p:pic>
        <p:nvPicPr>
          <p:cNvPr id="78" name="Google Shape;78;p17"/>
          <p:cNvPicPr preferRelativeResize="0"/>
          <p:nvPr/>
        </p:nvPicPr>
        <p:blipFill>
          <a:blip r:embed="rId3">
            <a:alphaModFix/>
          </a:blip>
          <a:stretch>
            <a:fillRect/>
          </a:stretch>
        </p:blipFill>
        <p:spPr>
          <a:xfrm>
            <a:off x="2864300" y="1194500"/>
            <a:ext cx="2552700" cy="355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610525" y="1033950"/>
            <a:ext cx="7716698" cy="3824950"/>
          </a:xfrm>
          <a:prstGeom prst="rect">
            <a:avLst/>
          </a:prstGeom>
          <a:noFill/>
          <a:ln>
            <a:noFill/>
          </a:ln>
        </p:spPr>
      </p:pic>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Popularity of programming languages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9"/>
          <p:cNvPicPr preferRelativeResize="0"/>
          <p:nvPr/>
        </p:nvPicPr>
        <p:blipFill>
          <a:blip r:embed="rId3">
            <a:alphaModFix/>
          </a:blip>
          <a:stretch>
            <a:fillRect/>
          </a:stretch>
        </p:blipFill>
        <p:spPr>
          <a:xfrm>
            <a:off x="1931925" y="1189625"/>
            <a:ext cx="5186127" cy="3636950"/>
          </a:xfrm>
          <a:prstGeom prst="rect">
            <a:avLst/>
          </a:prstGeom>
          <a:noFill/>
          <a:ln>
            <a:noFill/>
          </a:ln>
        </p:spPr>
      </p:pic>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 usage around the world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 into potential future trends</a:t>
            </a:r>
            <a:endParaRPr/>
          </a:p>
        </p:txBody>
      </p:sp>
      <p:pic>
        <p:nvPicPr>
          <p:cNvPr id="96" name="Google Shape;96;p20"/>
          <p:cNvPicPr preferRelativeResize="0"/>
          <p:nvPr/>
        </p:nvPicPr>
        <p:blipFill>
          <a:blip r:embed="rId3">
            <a:alphaModFix/>
          </a:blip>
          <a:stretch>
            <a:fillRect/>
          </a:stretch>
        </p:blipFill>
        <p:spPr>
          <a:xfrm>
            <a:off x="648600" y="1153525"/>
            <a:ext cx="4863059" cy="3820975"/>
          </a:xfrm>
          <a:prstGeom prst="rect">
            <a:avLst/>
          </a:prstGeom>
          <a:noFill/>
          <a:ln>
            <a:noFill/>
          </a:ln>
        </p:spPr>
      </p:pic>
      <p:pic>
        <p:nvPicPr>
          <p:cNvPr id="97" name="Google Shape;97;p20"/>
          <p:cNvPicPr preferRelativeResize="0"/>
          <p:nvPr/>
        </p:nvPicPr>
        <p:blipFill>
          <a:blip r:embed="rId4">
            <a:alphaModFix/>
          </a:blip>
          <a:stretch>
            <a:fillRect/>
          </a:stretch>
        </p:blipFill>
        <p:spPr>
          <a:xfrm>
            <a:off x="6277800" y="1941925"/>
            <a:ext cx="1925225" cy="1384600"/>
          </a:xfrm>
          <a:prstGeom prst="rect">
            <a:avLst/>
          </a:prstGeom>
          <a:noFill/>
          <a:ln>
            <a:noFill/>
          </a:ln>
        </p:spPr>
      </p:pic>
      <p:sp>
        <p:nvSpPr>
          <p:cNvPr id="98" name="Google Shape;98;p20"/>
          <p:cNvSpPr/>
          <p:nvPr/>
        </p:nvSpPr>
        <p:spPr>
          <a:xfrm>
            <a:off x="4949400" y="1307575"/>
            <a:ext cx="516000" cy="372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0"/>
          <p:cNvSpPr/>
          <p:nvPr/>
        </p:nvSpPr>
        <p:spPr>
          <a:xfrm>
            <a:off x="6277800" y="1941925"/>
            <a:ext cx="1878600" cy="1384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20"/>
          <p:cNvCxnSpPr/>
          <p:nvPr/>
        </p:nvCxnSpPr>
        <p:spPr>
          <a:xfrm>
            <a:off x="5470725" y="1311500"/>
            <a:ext cx="2685600" cy="632400"/>
          </a:xfrm>
          <a:prstGeom prst="straightConnector1">
            <a:avLst/>
          </a:prstGeom>
          <a:noFill/>
          <a:ln w="9525" cap="flat" cmpd="sng">
            <a:solidFill>
              <a:srgbClr val="FF0000"/>
            </a:solidFill>
            <a:prstDash val="solid"/>
            <a:round/>
            <a:headEnd type="none" w="med" len="med"/>
            <a:tailEnd type="none" w="med" len="med"/>
          </a:ln>
        </p:spPr>
      </p:cxnSp>
      <p:cxnSp>
        <p:nvCxnSpPr>
          <p:cNvPr id="101" name="Google Shape;101;p20"/>
          <p:cNvCxnSpPr/>
          <p:nvPr/>
        </p:nvCxnSpPr>
        <p:spPr>
          <a:xfrm>
            <a:off x="4953675" y="1679075"/>
            <a:ext cx="1325400" cy="16446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 everywhere!</a:t>
            </a:r>
            <a:endParaRPr/>
          </a:p>
        </p:txBody>
      </p:sp>
      <p:pic>
        <p:nvPicPr>
          <p:cNvPr id="107" name="Google Shape;107;p21"/>
          <p:cNvPicPr preferRelativeResize="0"/>
          <p:nvPr/>
        </p:nvPicPr>
        <p:blipFill>
          <a:blip r:embed="rId3">
            <a:alphaModFix/>
          </a:blip>
          <a:stretch>
            <a:fillRect/>
          </a:stretch>
        </p:blipFill>
        <p:spPr>
          <a:xfrm>
            <a:off x="152400" y="1432175"/>
            <a:ext cx="8839203" cy="28840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company uses Java?</a:t>
            </a:r>
            <a:endParaRPr/>
          </a:p>
        </p:txBody>
      </p:sp>
      <p:pic>
        <p:nvPicPr>
          <p:cNvPr id="113" name="Google Shape;113;p22"/>
          <p:cNvPicPr preferRelativeResize="0"/>
          <p:nvPr/>
        </p:nvPicPr>
        <p:blipFill rotWithShape="1">
          <a:blip r:embed="rId3">
            <a:alphaModFix/>
          </a:blip>
          <a:srcRect l="9883" t="36680" r="9891" b="36683"/>
          <a:stretch/>
        </p:blipFill>
        <p:spPr>
          <a:xfrm>
            <a:off x="397850" y="1424350"/>
            <a:ext cx="1724965" cy="572700"/>
          </a:xfrm>
          <a:prstGeom prst="rect">
            <a:avLst/>
          </a:prstGeom>
          <a:noFill/>
          <a:ln>
            <a:noFill/>
          </a:ln>
        </p:spPr>
      </p:pic>
      <p:pic>
        <p:nvPicPr>
          <p:cNvPr id="114" name="Google Shape;114;p22"/>
          <p:cNvPicPr preferRelativeResize="0"/>
          <p:nvPr/>
        </p:nvPicPr>
        <p:blipFill>
          <a:blip r:embed="rId4">
            <a:alphaModFix/>
          </a:blip>
          <a:stretch>
            <a:fillRect/>
          </a:stretch>
        </p:blipFill>
        <p:spPr>
          <a:xfrm>
            <a:off x="525000" y="3997863"/>
            <a:ext cx="907850" cy="907850"/>
          </a:xfrm>
          <a:prstGeom prst="rect">
            <a:avLst/>
          </a:prstGeom>
          <a:noFill/>
          <a:ln>
            <a:noFill/>
          </a:ln>
        </p:spPr>
      </p:pic>
      <p:pic>
        <p:nvPicPr>
          <p:cNvPr id="115" name="Google Shape;115;p22"/>
          <p:cNvPicPr preferRelativeResize="0"/>
          <p:nvPr/>
        </p:nvPicPr>
        <p:blipFill>
          <a:blip r:embed="rId5">
            <a:alphaModFix/>
          </a:blip>
          <a:stretch>
            <a:fillRect/>
          </a:stretch>
        </p:blipFill>
        <p:spPr>
          <a:xfrm>
            <a:off x="4373625" y="2944853"/>
            <a:ext cx="1837251" cy="1033453"/>
          </a:xfrm>
          <a:prstGeom prst="rect">
            <a:avLst/>
          </a:prstGeom>
          <a:noFill/>
          <a:ln>
            <a:noFill/>
          </a:ln>
        </p:spPr>
      </p:pic>
      <p:pic>
        <p:nvPicPr>
          <p:cNvPr id="116" name="Google Shape;116;p22"/>
          <p:cNvPicPr preferRelativeResize="0"/>
          <p:nvPr/>
        </p:nvPicPr>
        <p:blipFill>
          <a:blip r:embed="rId6">
            <a:alphaModFix/>
          </a:blip>
          <a:stretch>
            <a:fillRect/>
          </a:stretch>
        </p:blipFill>
        <p:spPr>
          <a:xfrm>
            <a:off x="6722050" y="3023863"/>
            <a:ext cx="1837252" cy="765525"/>
          </a:xfrm>
          <a:prstGeom prst="rect">
            <a:avLst/>
          </a:prstGeom>
          <a:noFill/>
          <a:ln>
            <a:noFill/>
          </a:ln>
        </p:spPr>
      </p:pic>
      <p:pic>
        <p:nvPicPr>
          <p:cNvPr id="117" name="Google Shape;117;p22"/>
          <p:cNvPicPr preferRelativeResize="0"/>
          <p:nvPr/>
        </p:nvPicPr>
        <p:blipFill>
          <a:blip r:embed="rId7">
            <a:alphaModFix/>
          </a:blip>
          <a:stretch>
            <a:fillRect/>
          </a:stretch>
        </p:blipFill>
        <p:spPr>
          <a:xfrm>
            <a:off x="2558525" y="3942925"/>
            <a:ext cx="1017725" cy="1017725"/>
          </a:xfrm>
          <a:prstGeom prst="rect">
            <a:avLst/>
          </a:prstGeom>
          <a:noFill/>
          <a:ln>
            <a:noFill/>
          </a:ln>
        </p:spPr>
      </p:pic>
      <p:pic>
        <p:nvPicPr>
          <p:cNvPr id="118" name="Google Shape;118;p22"/>
          <p:cNvPicPr preferRelativeResize="0"/>
          <p:nvPr/>
        </p:nvPicPr>
        <p:blipFill rotWithShape="1">
          <a:blip r:embed="rId8">
            <a:alphaModFix/>
          </a:blip>
          <a:srcRect l="9192" t="20721" r="9168" b="21398"/>
          <a:stretch/>
        </p:blipFill>
        <p:spPr>
          <a:xfrm>
            <a:off x="4572000" y="4241525"/>
            <a:ext cx="2069849" cy="658225"/>
          </a:xfrm>
          <a:prstGeom prst="rect">
            <a:avLst/>
          </a:prstGeom>
          <a:noFill/>
          <a:ln>
            <a:noFill/>
          </a:ln>
        </p:spPr>
      </p:pic>
      <p:pic>
        <p:nvPicPr>
          <p:cNvPr id="119" name="Google Shape;119;p22"/>
          <p:cNvPicPr preferRelativeResize="0"/>
          <p:nvPr/>
        </p:nvPicPr>
        <p:blipFill>
          <a:blip r:embed="rId9">
            <a:alphaModFix/>
          </a:blip>
          <a:stretch>
            <a:fillRect/>
          </a:stretch>
        </p:blipFill>
        <p:spPr>
          <a:xfrm>
            <a:off x="7603600" y="3942925"/>
            <a:ext cx="1017725" cy="1017725"/>
          </a:xfrm>
          <a:prstGeom prst="rect">
            <a:avLst/>
          </a:prstGeom>
          <a:noFill/>
          <a:ln>
            <a:noFill/>
          </a:ln>
        </p:spPr>
      </p:pic>
      <p:pic>
        <p:nvPicPr>
          <p:cNvPr id="120" name="Google Shape;120;p22"/>
          <p:cNvPicPr preferRelativeResize="0"/>
          <p:nvPr/>
        </p:nvPicPr>
        <p:blipFill rotWithShape="1">
          <a:blip r:embed="rId10">
            <a:alphaModFix/>
          </a:blip>
          <a:srcRect l="13255" t="13928" r="13144" b="12298"/>
          <a:stretch/>
        </p:blipFill>
        <p:spPr>
          <a:xfrm>
            <a:off x="6348775" y="875125"/>
            <a:ext cx="1188109" cy="1190825"/>
          </a:xfrm>
          <a:prstGeom prst="rect">
            <a:avLst/>
          </a:prstGeom>
          <a:noFill/>
          <a:ln>
            <a:noFill/>
          </a:ln>
        </p:spPr>
      </p:pic>
      <p:pic>
        <p:nvPicPr>
          <p:cNvPr id="121" name="Google Shape;121;p22"/>
          <p:cNvPicPr preferRelativeResize="0"/>
          <p:nvPr/>
        </p:nvPicPr>
        <p:blipFill>
          <a:blip r:embed="rId11">
            <a:alphaModFix/>
          </a:blip>
          <a:stretch>
            <a:fillRect/>
          </a:stretch>
        </p:blipFill>
        <p:spPr>
          <a:xfrm>
            <a:off x="4275025" y="1278575"/>
            <a:ext cx="1289106" cy="1017725"/>
          </a:xfrm>
          <a:prstGeom prst="rect">
            <a:avLst/>
          </a:prstGeom>
          <a:noFill/>
          <a:ln>
            <a:noFill/>
          </a:ln>
        </p:spPr>
      </p:pic>
      <p:pic>
        <p:nvPicPr>
          <p:cNvPr id="122" name="Google Shape;122;p22"/>
          <p:cNvPicPr preferRelativeResize="0"/>
          <p:nvPr/>
        </p:nvPicPr>
        <p:blipFill>
          <a:blip r:embed="rId12">
            <a:alphaModFix/>
          </a:blip>
          <a:stretch>
            <a:fillRect/>
          </a:stretch>
        </p:blipFill>
        <p:spPr>
          <a:xfrm>
            <a:off x="2906288" y="2117825"/>
            <a:ext cx="840592" cy="907850"/>
          </a:xfrm>
          <a:prstGeom prst="rect">
            <a:avLst/>
          </a:prstGeom>
          <a:noFill/>
          <a:ln>
            <a:noFill/>
          </a:ln>
        </p:spPr>
      </p:pic>
      <p:pic>
        <p:nvPicPr>
          <p:cNvPr id="123" name="Google Shape;123;p22"/>
          <p:cNvPicPr preferRelativeResize="0"/>
          <p:nvPr/>
        </p:nvPicPr>
        <p:blipFill>
          <a:blip r:embed="rId13">
            <a:alphaModFix/>
          </a:blip>
          <a:stretch>
            <a:fillRect/>
          </a:stretch>
        </p:blipFill>
        <p:spPr>
          <a:xfrm>
            <a:off x="1089250" y="2462738"/>
            <a:ext cx="1069450" cy="10694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TotalTime>
  <Words>1954</Words>
  <Application>Microsoft Macintosh PowerPoint</Application>
  <PresentationFormat>On-screen Show (16:9)</PresentationFormat>
  <Paragraphs>130</Paragraphs>
  <Slides>20</Slides>
  <Notes>20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inherit</vt:lpstr>
      <vt:lpstr>Oracle Sans Tab</vt:lpstr>
      <vt:lpstr>Roboto</vt:lpstr>
      <vt:lpstr>Oracle Sans Regular</vt:lpstr>
      <vt:lpstr>Arial</vt:lpstr>
      <vt:lpstr>Oracle Sans Light</vt:lpstr>
      <vt:lpstr>Simple Light</vt:lpstr>
      <vt:lpstr>What is Java &amp; Why Should You Learn It? </vt:lpstr>
      <vt:lpstr>Where is Java used?</vt:lpstr>
      <vt:lpstr>Where is Java used?</vt:lpstr>
      <vt:lpstr>Where is Java used?</vt:lpstr>
      <vt:lpstr>Popularity of programming languages</vt:lpstr>
      <vt:lpstr>Language usage around the world</vt:lpstr>
      <vt:lpstr>Insight into potential future trends</vt:lpstr>
      <vt:lpstr>Java everywhere!</vt:lpstr>
      <vt:lpstr>Which company uses Java?</vt:lpstr>
      <vt:lpstr>How to get started with Java?</vt:lpstr>
      <vt:lpstr>Engaging learners</vt:lpstr>
      <vt:lpstr>PowerPoint Presentation</vt:lpstr>
      <vt:lpstr>Workshop in a box</vt:lpstr>
      <vt:lpstr>Java Explorer from Oracle University - free training</vt:lpstr>
      <vt:lpstr>Java Training &amp; Certifications</vt:lpstr>
      <vt:lpstr>PowerPoint Presentation</vt:lpstr>
      <vt:lpstr>Learn Java by building working applications </vt:lpstr>
      <vt:lpstr>PowerPoint Presentation</vt:lpstr>
      <vt:lpstr>Next steps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in Education - Bring Java to Young Developers</dc:title>
  <cp:lastModifiedBy>Heather VanCura</cp:lastModifiedBy>
  <cp:revision>16</cp:revision>
  <dcterms:modified xsi:type="dcterms:W3CDTF">2024-03-04T18:28:04Z</dcterms:modified>
</cp:coreProperties>
</file>